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3" r:id="rId2"/>
    <p:sldId id="285" r:id="rId3"/>
    <p:sldId id="309" r:id="rId4"/>
    <p:sldId id="295" r:id="rId5"/>
    <p:sldId id="294" r:id="rId6"/>
    <p:sldId id="302" r:id="rId7"/>
    <p:sldId id="276" r:id="rId8"/>
    <p:sldId id="280" r:id="rId9"/>
    <p:sldId id="298" r:id="rId10"/>
    <p:sldId id="307" r:id="rId11"/>
    <p:sldId id="305" r:id="rId12"/>
    <p:sldId id="282" r:id="rId13"/>
    <p:sldId id="283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6FAFC3-F70A-4BC8-BCA9-B7435D6355B8}">
          <p14:sldIdLst>
            <p14:sldId id="263"/>
            <p14:sldId id="285"/>
            <p14:sldId id="309"/>
            <p14:sldId id="295"/>
            <p14:sldId id="294"/>
            <p14:sldId id="302"/>
            <p14:sldId id="276"/>
            <p14:sldId id="280"/>
            <p14:sldId id="298"/>
            <p14:sldId id="307"/>
            <p14:sldId id="305"/>
            <p14:sldId id="282"/>
            <p14:sldId id="283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00"/>
    <a:srgbClr val="25408F"/>
    <a:srgbClr val="489BC9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/>
    <p:restoredTop sz="79416"/>
  </p:normalViewPr>
  <p:slideViewPr>
    <p:cSldViewPr snapToGrid="0">
      <p:cViewPr varScale="1">
        <p:scale>
          <a:sx n="70" d="100"/>
          <a:sy n="70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9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Graduation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'Graduation Rate'!$B$1</c:f>
              <c:strCache>
                <c:ptCount val="1"/>
                <c:pt idx="0">
                  <c:v>Three-Year (150%) Graduation Rate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'Graduation Rate'!$A$2:$A$16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'Graduation Rate'!$B$2:$B$16</c:f>
              <c:numCache>
                <c:formatCode>0%</c:formatCode>
                <c:ptCount val="15"/>
                <c:pt idx="0">
                  <c:v>0.08</c:v>
                </c:pt>
                <c:pt idx="1">
                  <c:v>0.09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0.12</c:v>
                </c:pt>
                <c:pt idx="6">
                  <c:v>0.12</c:v>
                </c:pt>
                <c:pt idx="7">
                  <c:v>0.13</c:v>
                </c:pt>
                <c:pt idx="8">
                  <c:v>0.16</c:v>
                </c:pt>
                <c:pt idx="9">
                  <c:v>0.15</c:v>
                </c:pt>
                <c:pt idx="10">
                  <c:v>0.16</c:v>
                </c:pt>
                <c:pt idx="11">
                  <c:v>0.18</c:v>
                </c:pt>
                <c:pt idx="12">
                  <c:v>0.16</c:v>
                </c:pt>
                <c:pt idx="13">
                  <c:v>0.2</c:v>
                </c:pt>
                <c:pt idx="14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BD-4296-9B99-F0983ED0B7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98816064"/>
        <c:axId val="1401368272"/>
      </c:lineChart>
      <c:catAx>
        <c:axId val="1098816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100000" spcFirstLastPara="1" vertOverflow="ellipsis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1368272"/>
        <c:crosses val="autoZero"/>
        <c:auto val="1"/>
        <c:lblAlgn val="ctr"/>
        <c:lblOffset val="100"/>
        <c:noMultiLvlLbl val="0"/>
      </c:catAx>
      <c:valAx>
        <c:axId val="140136827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81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A7C4-C088-0E48-9966-1B1AA744B2F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C96C8-6AB1-0741-89ED-C97AE232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3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9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b="0" i="0" dirty="0">
              <a:solidFill>
                <a:srgbClr val="000000"/>
              </a:solidFill>
              <a:effectLst/>
              <a:latin typeface="Poppins"/>
              <a:cs typeface="Poppi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85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58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2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01387-CA9C-20B4-941B-04A0CBD7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E445E-15AF-C8EA-BB04-8D4DC13EB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BC657-9FA3-9B54-D90C-D1C2413C2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783FF-16D7-D610-6546-D051BC56D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08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6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1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77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C96C8-6AB1-0741-89ED-C97AE2322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2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A85B-ECF6-A5E0-8D49-926F0A50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1BA60-8235-0C02-30EC-92D1CB17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A371-B38E-6921-EF74-3FD7E6AA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1258-0A77-DE69-9C64-B0209D3E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E74C-DC65-7EE5-13B2-3F950CED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52CE-E54A-5B77-AE27-C486D657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2B69-4CC1-D641-4920-060B84B71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700-C742-51D8-2AF3-FB263799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8E945-B048-400D-D9E6-4D3E2F87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2943E-62D7-139D-1902-2C9287A0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CDA8-6C17-54C7-8B52-7D9FA0131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F278A-3614-6134-5FF1-87D63EE22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656-96BC-ECB3-B449-12C4052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73AA-2224-4F79-5A20-45442B3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9CE9B-8AF3-ECA1-E89A-A4F53124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437B-A92E-F395-2AB9-FDB7E47C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4C02-1CF4-88F2-CA02-B02B8C10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2239-2119-1FF0-18AC-F872DBE2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36FF-47F5-51C5-C8C6-916A8F68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3844-2553-4009-5E52-10FA1F1D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3E61-6EE4-EF0A-67CF-9EA089D9C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CC56C-13C5-90CB-84AC-5D160EA7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C3976-BB77-3E84-013D-FF79C454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0490-D40B-5087-9DA5-855B6E6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1AC6-3EB0-D559-81C9-6C13D75B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3A56-589B-01EB-D158-A2CFB1BB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34C39-C5D8-0BE7-0895-661F9FF68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20F76-12BF-AEB0-A2BF-B18084989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A52D6-6245-BB44-1169-09D179D7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52445-3D05-4F17-0794-FC4BDBBE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08BDC-903F-7194-B186-210FEB2C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0339-FC59-1785-8905-E2619967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CCC3-3F9D-88F9-838C-1BF52DED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DF57-3C79-4D10-61CF-D858D2E8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8A51E-BCF2-7C6C-117A-F12315D02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51567-989F-1CBC-D136-17615EEF9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BAA-762C-03C2-5351-D941BD31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F71C9-2B7F-2BA3-96F7-6AD4EB7B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EFA84-8134-E55C-D035-DD6BBB3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4F7-19ED-A4BB-9144-ACBE7276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B827B-BAF3-96C9-2EA2-9C88F708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CD4D5-76EE-CF3D-E48C-9E748D1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716D-30D2-34A2-06F9-E20D0A91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BB-F92D-AD01-6D0E-4FB72283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CFFAB-0679-355D-D9C9-ABA80F7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7848-B443-ECD8-6827-7EABDC62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8008-8FDA-0449-FCF1-587263A0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225E-404C-37B9-C8C6-7B74EBA9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9D7FF-606C-249A-067A-144A78F4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2862-BC72-2F29-5713-E5779CF9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9C646-06BE-4EB5-2F04-054706F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EDEA8-D892-6630-AF2E-7C4EC1C6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3BB-D8F0-EEA1-A995-92350B82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C1BB9-B69D-A6FE-DD65-7C33D8587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65BB-8AEE-B578-2695-80FC8358B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BF89-A808-F644-0BE7-78613532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5F6A-9701-8112-E20D-C716B809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C31-D698-BF02-C1FB-B17B7EA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0EC7-2159-EA7D-0CF8-955D6CC1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22849-3FD3-383D-5ABE-8A2378366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09C2-336F-D139-2781-6623266AE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7F2F-FE20-4147-AD4A-9131F20985FC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99591-9155-3879-6F1B-1BDA5F20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BD12B-0D17-81ED-BDC2-021895D9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B217B-8CF3-2345-AA2C-AE56CC005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569F7E-D3C8-D281-C592-05D4C3418096}"/>
              </a:ext>
            </a:extLst>
          </p:cNvPr>
          <p:cNvSpPr txBox="1"/>
          <p:nvPr/>
        </p:nvSpPr>
        <p:spPr>
          <a:xfrm>
            <a:off x="6096000" y="2459766"/>
            <a:ext cx="598038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700" b="1" dirty="0">
                <a:latin typeface="Poppins" pitchFamily="2" charset="77"/>
                <a:cs typeface="Poppins" pitchFamily="2" charset="77"/>
              </a:rPr>
              <a:t>Success at CCP</a:t>
            </a:r>
          </a:p>
          <a:p>
            <a:r>
              <a:rPr lang="en-US" sz="2800" dirty="0">
                <a:latin typeface="Poppins" pitchFamily="2" charset="77"/>
                <a:cs typeface="Poppins" pitchFamily="2" charset="77"/>
              </a:rPr>
              <a:t>May 5, 2026</a:t>
            </a:r>
            <a:endParaRPr lang="en-US" sz="2000" dirty="0">
              <a:latin typeface="Poppins"/>
              <a:cs typeface="Poppi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EA0AF4-5449-F479-C5A1-8FC96226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49" r="17949"/>
          <a:stretch/>
        </p:blipFill>
        <p:spPr>
          <a:xfrm>
            <a:off x="-14779" y="-980464"/>
            <a:ext cx="5843205" cy="6880049"/>
          </a:xfrm>
          <a:prstGeom prst="flowChartDelay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2DE31A-649C-BF6F-1ECD-9169F7B89989}"/>
              </a:ext>
            </a:extLst>
          </p:cNvPr>
          <p:cNvSpPr/>
          <p:nvPr/>
        </p:nvSpPr>
        <p:spPr>
          <a:xfrm>
            <a:off x="5653823" y="2459766"/>
            <a:ext cx="350108" cy="197708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063777"/>
            <a:ext cx="110253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Poppins"/>
                <a:cs typeface="Poppins"/>
              </a:rPr>
              <a:t>Maritime Industrial Base Initiative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959BC-BF61-4814-9835-17E5DD3BFBFA}"/>
              </a:ext>
            </a:extLst>
          </p:cNvPr>
          <p:cNvSpPr txBox="1"/>
          <p:nvPr/>
        </p:nvSpPr>
        <p:spPr>
          <a:xfrm>
            <a:off x="694660" y="2166368"/>
            <a:ext cx="5397018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/>
              <a:buChar char="•"/>
            </a:pPr>
            <a:r>
              <a:rPr lang="en-US" sz="2000">
                <a:latin typeface="Poppins"/>
                <a:cs typeface="Poppins"/>
              </a:rPr>
              <a:t>Hanwha Philly Shipyard Student Visit: Feb 17, 2026</a:t>
            </a:r>
            <a:endParaRPr lang="en-US" sz="2000">
              <a:latin typeface="Poppins"/>
              <a:ea typeface="Calibri" panose="020F0502020204030204"/>
              <a:cs typeface="Poppins"/>
            </a:endParaRPr>
          </a:p>
          <a:p>
            <a:pPr marL="285750" indent="-285750" fontAlgn="base">
              <a:buFont typeface="Arial"/>
              <a:buChar char="•"/>
            </a:pPr>
            <a:r>
              <a:rPr lang="en-US" sz="2000">
                <a:latin typeface="Poppins"/>
                <a:cs typeface="Poppins"/>
              </a:rPr>
              <a:t>Graduation and Naval Welding Lab ribbon-cutting:  </a:t>
            </a:r>
            <a:r>
              <a:rPr lang="en-US" sz="2000" b="1">
                <a:latin typeface="Poppins"/>
                <a:cs typeface="Poppins"/>
              </a:rPr>
              <a:t>22 graduates </a:t>
            </a:r>
            <a:endParaRPr lang="en-US" sz="2000" b="1">
              <a:latin typeface="Poppins"/>
              <a:ea typeface="Calibri" panose="020F0502020204030204"/>
              <a:cs typeface="Poppins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latin typeface="Poppins"/>
              <a:cs typeface="Poppins"/>
            </a:endParaRPr>
          </a:p>
        </p:txBody>
      </p:sp>
      <p:pic>
        <p:nvPicPr>
          <p:cNvPr id="3" name="Picture 2" descr="A group of people standing in a room with red curtains&#10;&#10;AI-generated content may be incorrect.">
            <a:extLst>
              <a:ext uri="{FF2B5EF4-FFF2-40B4-BE49-F238E27FC236}">
                <a16:creationId xmlns:a16="http://schemas.microsoft.com/office/drawing/2014/main" id="{5D21BEEB-2225-411D-DE38-089C6841F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323" y="2251316"/>
            <a:ext cx="4129395" cy="2752931"/>
          </a:xfrm>
          <a:prstGeom prst="rect">
            <a:avLst/>
          </a:prstGeom>
        </p:spPr>
      </p:pic>
      <p:pic>
        <p:nvPicPr>
          <p:cNvPr id="4" name="Picture 3" descr="A group of people standing in front of a podium&#10;&#10;AI-generated content may be incorrect.">
            <a:extLst>
              <a:ext uri="{FF2B5EF4-FFF2-40B4-BE49-F238E27FC236}">
                <a16:creationId xmlns:a16="http://schemas.microsoft.com/office/drawing/2014/main" id="{2E70F87A-20D6-A4F1-71BC-603FFF6D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2" y="3627557"/>
            <a:ext cx="7178261" cy="25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25181"/>
            <a:ext cx="1102535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ea typeface="Calibri"/>
                <a:cs typeface="Poppins"/>
              </a:rPr>
              <a:t>Health &amp; Wellness Workforce Impact</a:t>
            </a:r>
            <a:endParaRPr lang="en-US" sz="1600">
              <a:latin typeface="Poppins"/>
              <a:cs typeface="Poppin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14D979E-93AD-53EA-FE60-E8034E176309}"/>
              </a:ext>
            </a:extLst>
          </p:cNvPr>
          <p:cNvSpPr txBox="1"/>
          <p:nvPr/>
        </p:nvSpPr>
        <p:spPr>
          <a:xfrm>
            <a:off x="584654" y="1897045"/>
            <a:ext cx="478743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Poppins"/>
                <a:cs typeface="Poppins"/>
              </a:rPr>
              <a:t>High-demand pathways supporting Philly’s care economy:</a:t>
            </a:r>
            <a:endParaRPr lang="en-US" sz="2000">
              <a:latin typeface="Poppins"/>
              <a:ea typeface="Calibri"/>
              <a:cs typeface="Poppins"/>
            </a:endParaRP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Poppins"/>
                <a:ea typeface="Calibri"/>
                <a:cs typeface="Poppins"/>
              </a:rPr>
              <a:t>Nursing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Poppins"/>
                <a:ea typeface="Calibri"/>
                <a:cs typeface="Poppins"/>
              </a:rPr>
              <a:t>Clinical Medical Assisting 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Poppins"/>
                <a:ea typeface="Calibri"/>
                <a:cs typeface="Poppins"/>
              </a:rPr>
              <a:t>Pharmacy Tech 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Poppins"/>
                <a:ea typeface="Calibri"/>
                <a:cs typeface="Poppins"/>
              </a:rPr>
              <a:t>Dental Hygiene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Poppins"/>
                <a:ea typeface="Calibri"/>
                <a:cs typeface="Poppins"/>
              </a:rPr>
              <a:t>Nurse-Aid</a:t>
            </a:r>
          </a:p>
          <a:p>
            <a:endParaRPr lang="en-US" sz="2000">
              <a:latin typeface="Poppins"/>
              <a:ea typeface="Calibri"/>
              <a:cs typeface="Poppins"/>
            </a:endParaRPr>
          </a:p>
          <a:p>
            <a:endParaRPr lang="en-US" sz="2000">
              <a:latin typeface="Poppins"/>
              <a:ea typeface="Calibri"/>
              <a:cs typeface="Poppins"/>
            </a:endParaRPr>
          </a:p>
          <a:p>
            <a:pPr fontAlgn="base"/>
            <a:r>
              <a:rPr lang="en-US" sz="2000">
                <a:latin typeface="Poppins"/>
                <a:cs typeface="Poppins"/>
              </a:rPr>
              <a:t>➡️ CCP is scaling the healthcare workforce pipeline to meet regional demand</a:t>
            </a:r>
          </a:p>
          <a:p>
            <a:pPr fontAlgn="base"/>
            <a:endParaRPr lang="en-US" sz="2400">
              <a:latin typeface="Poppins"/>
              <a:cs typeface="Poppins"/>
            </a:endParaRPr>
          </a:p>
        </p:txBody>
      </p:sp>
      <p:pic>
        <p:nvPicPr>
          <p:cNvPr id="4" name="Picture 3" descr="A group of people standing in front of a ribbon&#10;&#10;AI-generated content may be incorrect.">
            <a:extLst>
              <a:ext uri="{FF2B5EF4-FFF2-40B4-BE49-F238E27FC236}">
                <a16:creationId xmlns:a16="http://schemas.microsoft.com/office/drawing/2014/main" id="{0A29084E-5A74-4BF0-FCBA-49B3AA54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421" y="2148417"/>
            <a:ext cx="5855824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3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218760"/>
            <a:ext cx="110253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Poppins"/>
                <a:cs typeface="Poppins"/>
              </a:rPr>
              <a:t>Strategic Partnerships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90F6B-6499-4886-B037-71B907DABF22}"/>
              </a:ext>
            </a:extLst>
          </p:cNvPr>
          <p:cNvSpPr txBox="1"/>
          <p:nvPr/>
        </p:nvSpPr>
        <p:spPr>
          <a:xfrm>
            <a:off x="709804" y="2049757"/>
            <a:ext cx="6223591" cy="43927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endParaRPr lang="en-US" sz="1200">
              <a:solidFill>
                <a:srgbClr val="000000"/>
              </a:solidFill>
              <a:latin typeface="Poppins"/>
              <a:ea typeface="Calibri"/>
              <a:cs typeface="Poppin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/>
                <a:cs typeface="Poppins"/>
              </a:rPr>
              <a:t>CCME</a:t>
            </a:r>
            <a:r>
              <a:rPr lang="en-US">
                <a:latin typeface="Poppins" panose="00000500000000000000"/>
                <a:cs typeface="Poppins"/>
              </a:rPr>
              <a:t>: To date, over 400 residents have enrolled and over 80 have completed the program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/>
                <a:cs typeface="Poppins"/>
              </a:rPr>
              <a:t>Dual Enrollment: </a:t>
            </a:r>
            <a:r>
              <a:rPr lang="en-US">
                <a:latin typeface="Poppins" panose="00000500000000000000"/>
                <a:cs typeface="Poppins"/>
              </a:rPr>
              <a:t>10% of CCP student population</a:t>
            </a:r>
            <a:endParaRPr lang="en-US">
              <a:latin typeface="Poppins"/>
              <a:ea typeface="Calibri"/>
              <a:cs typeface="Poppin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Poppins" panose="00000500000000000000"/>
                <a:cs typeface="Poppins"/>
              </a:rPr>
              <a:t>Octavius Catto Scholarship</a:t>
            </a:r>
            <a:r>
              <a:rPr lang="en-US">
                <a:latin typeface="Poppins" panose="00000500000000000000"/>
                <a:cs typeface="Poppins"/>
              </a:rPr>
              <a:t>: </a:t>
            </a:r>
            <a:r>
              <a:rPr lang="en-US">
                <a:solidFill>
                  <a:srgbClr val="000000"/>
                </a:solidFill>
                <a:latin typeface="Poppins" panose="00000500000000000000"/>
                <a:cs typeface="Poppins"/>
              </a:rPr>
              <a:t>4,000 low-income residents supported with wrap-around services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Poppins" panose="00000500000000000000"/>
                <a:cs typeface="Poppins"/>
              </a:rPr>
              <a:t>Outcomes: </a:t>
            </a:r>
            <a:r>
              <a:rPr lang="en-US" b="1">
                <a:solidFill>
                  <a:srgbClr val="000000"/>
                </a:solidFill>
                <a:latin typeface="Poppins" panose="00000500000000000000"/>
                <a:cs typeface="Poppins"/>
              </a:rPr>
              <a:t>Catto Scholars </a:t>
            </a:r>
            <a:r>
              <a:rPr lang="en-US">
                <a:solidFill>
                  <a:srgbClr val="000000"/>
                </a:solidFill>
                <a:latin typeface="Poppins" panose="00000500000000000000"/>
                <a:cs typeface="Poppins"/>
              </a:rPr>
              <a:t>have graduated at double the rates of their comparison group.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Poppins" panose="00000500000000000000"/>
                <a:cs typeface="Poppins"/>
              </a:rPr>
              <a:t>At least 60% of graduates have transferred to four-year institutions.</a:t>
            </a:r>
          </a:p>
          <a:p>
            <a:pPr>
              <a:lnSpc>
                <a:spcPct val="150000"/>
              </a:lnSpc>
            </a:pPr>
            <a:endParaRPr lang="en-US" b="1">
              <a:solidFill>
                <a:srgbClr val="000000"/>
              </a:solidFill>
              <a:latin typeface="Poppins" panose="00000500000000000000"/>
              <a:cs typeface="Poppins" panose="00000500000000000000" pitchFamily="2" charset="0"/>
            </a:endParaRPr>
          </a:p>
        </p:txBody>
      </p:sp>
      <p:pic>
        <p:nvPicPr>
          <p:cNvPr id="5" name="Picture 4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DDDF50E9-5376-59F3-CB56-33D96BE6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123" y="419209"/>
            <a:ext cx="4163197" cy="2879639"/>
          </a:xfrm>
          <a:prstGeom prst="rect">
            <a:avLst/>
          </a:prstGeom>
        </p:spPr>
      </p:pic>
      <p:pic>
        <p:nvPicPr>
          <p:cNvPr id="6" name="Picture 5" descr="A person standing at a podium with a microphone&#10;&#10;AI-generated content may be incorrect.">
            <a:extLst>
              <a:ext uri="{FF2B5EF4-FFF2-40B4-BE49-F238E27FC236}">
                <a16:creationId xmlns:a16="http://schemas.microsoft.com/office/drawing/2014/main" id="{A4C0A4F8-5CE9-0683-B689-B1DECCC0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170" y="3308639"/>
            <a:ext cx="4164445" cy="34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34504"/>
            <a:ext cx="110253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Poppins"/>
                <a:cs typeface="Poppins"/>
              </a:rPr>
              <a:t>Growing Teacher Pipeline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43A06-962B-1813-27A4-FEB6BED4825A}"/>
              </a:ext>
            </a:extLst>
          </p:cNvPr>
          <p:cNvSpPr txBox="1"/>
          <p:nvPr/>
        </p:nvSpPr>
        <p:spPr>
          <a:xfrm>
            <a:off x="473691" y="2017853"/>
            <a:ext cx="4902730" cy="557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>
                <a:latin typeface="Poppins"/>
                <a:cs typeface="Poppins"/>
              </a:rPr>
              <a:t>Philly Catto Teacher Scholars (40)</a:t>
            </a:r>
            <a:endParaRPr lang="en-US">
              <a:latin typeface="Poppins"/>
              <a:cs typeface="Poppins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Holy Family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LaSalle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Temple (20)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Arcadia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Cheyney @ CCP (30)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Poppins"/>
                <a:cs typeface="Poppins"/>
              </a:rPr>
              <a:t>Para Pathway Program (24)</a:t>
            </a:r>
            <a:endParaRPr lang="en-US">
              <a:latin typeface="Poppins"/>
              <a:cs typeface="Poppin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>
              <a:latin typeface="Poppins" pitchFamily="2" charset="77"/>
              <a:cs typeface="Poppins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 descr="A group of women looking at a computer&#10;&#10;AI-generated content may be incorrect.">
            <a:extLst>
              <a:ext uri="{FF2B5EF4-FFF2-40B4-BE49-F238E27FC236}">
                <a16:creationId xmlns:a16="http://schemas.microsoft.com/office/drawing/2014/main" id="{CA183E98-28C0-46B3-FD09-91CF61FA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05" y="2168187"/>
            <a:ext cx="5252027" cy="38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4ADE99C-BD1A-8C9E-980E-82E9748AB329}"/>
              </a:ext>
            </a:extLst>
          </p:cNvPr>
          <p:cNvSpPr txBox="1"/>
          <p:nvPr/>
        </p:nvSpPr>
        <p:spPr>
          <a:xfrm>
            <a:off x="6699187" y="4611359"/>
            <a:ext cx="531545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you!</a:t>
            </a:r>
            <a:endParaRPr lang="en-US" sz="1200" b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1A6475-D357-60A7-206F-8FF8FC16664E}"/>
              </a:ext>
            </a:extLst>
          </p:cNvPr>
          <p:cNvSpPr/>
          <p:nvPr/>
        </p:nvSpPr>
        <p:spPr>
          <a:xfrm>
            <a:off x="0" y="1306286"/>
            <a:ext cx="12192000" cy="489857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4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6329A54-8A28-17B4-EB5E-7A44ECD5AEFE}"/>
              </a:ext>
            </a:extLst>
          </p:cNvPr>
          <p:cNvSpPr/>
          <p:nvPr/>
        </p:nvSpPr>
        <p:spPr>
          <a:xfrm>
            <a:off x="6096000" y="1615440"/>
            <a:ext cx="4754880" cy="473327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112568"/>
            <a:ext cx="1102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College at a Glance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530D1E-23ED-91AE-FA90-8AB1E504B80F}"/>
              </a:ext>
            </a:extLst>
          </p:cNvPr>
          <p:cNvSpPr/>
          <p:nvPr/>
        </p:nvSpPr>
        <p:spPr>
          <a:xfrm>
            <a:off x="9255967" y="86245"/>
            <a:ext cx="2936033" cy="2734141"/>
          </a:xfrm>
          <a:prstGeom prst="ellipse">
            <a:avLst/>
          </a:prstGeom>
          <a:solidFill>
            <a:srgbClr val="489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elvetica Light" panose="020B0403020202020204" pitchFamily="34" charset="0"/>
              </a:rPr>
              <a:t>21,067 students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533D24-2752-8728-E376-0F1ACC4F28B5}"/>
              </a:ext>
            </a:extLst>
          </p:cNvPr>
          <p:cNvSpPr/>
          <p:nvPr/>
        </p:nvSpPr>
        <p:spPr>
          <a:xfrm>
            <a:off x="4751852" y="4184630"/>
            <a:ext cx="2179320" cy="2164080"/>
          </a:xfrm>
          <a:prstGeom prst="ellipse">
            <a:avLst/>
          </a:prstGeom>
          <a:solidFill>
            <a:srgbClr val="FF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54% </a:t>
            </a:r>
          </a:p>
          <a:p>
            <a:pPr algn="ctr"/>
            <a:r>
              <a:rPr lang="en-US" sz="3200">
                <a:latin typeface="Helvetica Light" panose="020B0403020202020204" pitchFamily="34" charset="0"/>
              </a:rPr>
              <a:t>Pell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DFB4D1-B76B-1CC9-3EAD-49A072662B15}"/>
              </a:ext>
            </a:extLst>
          </p:cNvPr>
          <p:cNvSpPr/>
          <p:nvPr/>
        </p:nvSpPr>
        <p:spPr>
          <a:xfrm>
            <a:off x="6542930" y="4794819"/>
            <a:ext cx="1976535" cy="1917125"/>
          </a:xfrm>
          <a:prstGeom prst="ellipse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Helvetica Light" panose="020B0403020202020204" pitchFamily="34" charset="0"/>
              </a:rPr>
              <a:t>66%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Helvetica Light" panose="020B0403020202020204" pitchFamily="34" charset="0"/>
              </a:rPr>
              <a:t>part-time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6A78BC-FC2C-811F-4517-705540CB7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64" y="1191838"/>
            <a:ext cx="4178973" cy="417897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6BF33EB-5F0F-B7FB-07A8-D467ACEDA0B0}"/>
              </a:ext>
            </a:extLst>
          </p:cNvPr>
          <p:cNvSpPr/>
          <p:nvPr/>
        </p:nvSpPr>
        <p:spPr>
          <a:xfrm>
            <a:off x="9764162" y="3429000"/>
            <a:ext cx="2482381" cy="2489702"/>
          </a:xfrm>
          <a:prstGeom prst="ellipse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elvetica Light" panose="020B0403020202020204" pitchFamily="34" charset="0"/>
              </a:rPr>
              <a:t>1,700+</a:t>
            </a:r>
          </a:p>
          <a:p>
            <a:pPr algn="ctr"/>
            <a:r>
              <a:rPr lang="en-US" sz="2800">
                <a:latin typeface="Helvetica Light" panose="020B0403020202020204" pitchFamily="34" charset="0"/>
              </a:rPr>
              <a:t>dual enrolled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1CACAF-4BCB-6EB7-597D-1E3EE9377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3" y="4102602"/>
            <a:ext cx="2688657" cy="2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6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09AF4-6305-6EB3-0B31-B6C6867A8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43331-66A4-7DFD-FC7C-1AB325153BFD}"/>
              </a:ext>
            </a:extLst>
          </p:cNvPr>
          <p:cNvSpPr txBox="1"/>
          <p:nvPr/>
        </p:nvSpPr>
        <p:spPr>
          <a:xfrm>
            <a:off x="583324" y="1112568"/>
            <a:ext cx="1102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National recognition</a:t>
            </a:r>
          </a:p>
        </p:txBody>
      </p:sp>
      <p:pic>
        <p:nvPicPr>
          <p:cNvPr id="6" name="Picture 5" descr="A black and gold logo&#10;&#10;AI-generated content may be incorrect.">
            <a:extLst>
              <a:ext uri="{FF2B5EF4-FFF2-40B4-BE49-F238E27FC236}">
                <a16:creationId xmlns:a16="http://schemas.microsoft.com/office/drawing/2014/main" id="{789EB57B-0ED1-8AEB-7E0F-605DCE63B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686" y="2627782"/>
            <a:ext cx="45720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BABF3-8B79-1FB4-DAC7-879CDB4A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122" y="4254200"/>
            <a:ext cx="3387127" cy="1714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4BC643-83CC-5B65-B149-EE74BC57F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917" y="2946035"/>
            <a:ext cx="2744082" cy="2744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9804B-13D3-9025-1FB3-6ABD309B6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92" y="2943123"/>
            <a:ext cx="2744082" cy="274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9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A98197-554E-058D-E7E6-FF8847D8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950" y="662940"/>
            <a:ext cx="3677104" cy="5532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78419-4A17-F975-BC12-902C8176C2CC}"/>
              </a:ext>
            </a:extLst>
          </p:cNvPr>
          <p:cNvSpPr txBox="1"/>
          <p:nvPr/>
        </p:nvSpPr>
        <p:spPr>
          <a:xfrm>
            <a:off x="762000" y="1333500"/>
            <a:ext cx="64643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Poppins"/>
                <a:ea typeface="Calibri"/>
                <a:cs typeface="Poppins"/>
              </a:rPr>
              <a:t>CCP generates nearly </a:t>
            </a:r>
          </a:p>
          <a:p>
            <a:r>
              <a:rPr lang="en-US" sz="5400" b="1">
                <a:solidFill>
                  <a:srgbClr val="FFBC00"/>
                </a:solidFill>
                <a:latin typeface="Poppins"/>
                <a:ea typeface="Calibri"/>
                <a:cs typeface="Poppins"/>
              </a:rPr>
              <a:t>$1 billion</a:t>
            </a:r>
          </a:p>
          <a:p>
            <a:r>
              <a:rPr lang="en-US" sz="3200">
                <a:latin typeface="Poppins"/>
                <a:ea typeface="Calibri"/>
                <a:cs typeface="Poppins"/>
              </a:rPr>
              <a:t>In annual economic activity</a:t>
            </a:r>
          </a:p>
          <a:p>
            <a:r>
              <a:rPr lang="en-US" sz="3200">
                <a:latin typeface="Poppins"/>
                <a:ea typeface="Calibri"/>
                <a:cs typeface="Poppins"/>
              </a:rPr>
              <a:t>Through direct, indirect, and capital spending of which</a:t>
            </a:r>
          </a:p>
          <a:p>
            <a:r>
              <a:rPr lang="en-US" sz="5400" b="1">
                <a:solidFill>
                  <a:srgbClr val="FFBC00"/>
                </a:solidFill>
                <a:latin typeface="Poppins"/>
                <a:ea typeface="Calibri"/>
                <a:cs typeface="Poppins"/>
              </a:rPr>
              <a:t>$882 million</a:t>
            </a:r>
            <a:r>
              <a:rPr lang="en-US" sz="5400" b="1">
                <a:latin typeface="Poppins"/>
                <a:ea typeface="Calibri"/>
                <a:cs typeface="Poppins"/>
              </a:rPr>
              <a:t> </a:t>
            </a:r>
          </a:p>
          <a:p>
            <a:r>
              <a:rPr lang="en-US" sz="3200" b="1">
                <a:latin typeface="Poppins"/>
                <a:ea typeface="Calibri"/>
                <a:cs typeface="Poppins"/>
              </a:rPr>
              <a:t>benefits Philadelphia's economy</a:t>
            </a:r>
          </a:p>
        </p:txBody>
      </p:sp>
    </p:spTree>
    <p:extLst>
      <p:ext uri="{BB962C8B-B14F-4D97-AF65-F5344CB8AC3E}">
        <p14:creationId xmlns:p14="http://schemas.microsoft.com/office/powerpoint/2010/main" val="66722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474EA-43BF-1F7E-75AA-48E5BF333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524" y="889475"/>
            <a:ext cx="4433210" cy="5291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3F4D9-7FC2-FDA7-D2B0-2CE55CD6A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33" y="2039991"/>
            <a:ext cx="7414691" cy="4634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7C862-6FA1-327B-1876-B487F6129239}"/>
              </a:ext>
            </a:extLst>
          </p:cNvPr>
          <p:cNvSpPr txBox="1"/>
          <p:nvPr/>
        </p:nvSpPr>
        <p:spPr>
          <a:xfrm>
            <a:off x="583324" y="1116661"/>
            <a:ext cx="1102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Economic impact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8F2600-4F01-FF03-AE45-0B7F2AB4717A}"/>
              </a:ext>
            </a:extLst>
          </p:cNvPr>
          <p:cNvSpPr/>
          <p:nvPr/>
        </p:nvSpPr>
        <p:spPr>
          <a:xfrm>
            <a:off x="111079" y="6180726"/>
            <a:ext cx="7533445" cy="581891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Associate degree holders earn 18% more than those who only complete high school</a:t>
            </a:r>
          </a:p>
        </p:txBody>
      </p:sp>
    </p:spTree>
    <p:extLst>
      <p:ext uri="{BB962C8B-B14F-4D97-AF65-F5344CB8AC3E}">
        <p14:creationId xmlns:p14="http://schemas.microsoft.com/office/powerpoint/2010/main" val="188109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363905" y="1255312"/>
            <a:ext cx="11025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Transfer savings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F05EA3F-B0FC-32F6-E04E-FDD23FC7EAEC}"/>
              </a:ext>
            </a:extLst>
          </p:cNvPr>
          <p:cNvSpPr/>
          <p:nvPr/>
        </p:nvSpPr>
        <p:spPr>
          <a:xfrm>
            <a:off x="2455961" y="3755831"/>
            <a:ext cx="1327354" cy="131260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$345K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BEBAAD-0F0C-E645-A896-611DF77E3957}"/>
              </a:ext>
            </a:extLst>
          </p:cNvPr>
          <p:cNvSpPr/>
          <p:nvPr/>
        </p:nvSpPr>
        <p:spPr>
          <a:xfrm>
            <a:off x="1033477" y="3751637"/>
            <a:ext cx="1327354" cy="13126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$158K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B4A223-DF2D-8155-B0CA-45673D445CFF}"/>
              </a:ext>
            </a:extLst>
          </p:cNvPr>
          <p:cNvSpPr/>
          <p:nvPr/>
        </p:nvSpPr>
        <p:spPr>
          <a:xfrm>
            <a:off x="3878446" y="3755831"/>
            <a:ext cx="1327354" cy="13126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$140K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CB1860-B7E6-A584-1011-AF80D1934E33}"/>
              </a:ext>
            </a:extLst>
          </p:cNvPr>
          <p:cNvSpPr/>
          <p:nvPr/>
        </p:nvSpPr>
        <p:spPr>
          <a:xfrm>
            <a:off x="5347795" y="3755831"/>
            <a:ext cx="1327354" cy="131260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$115K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F4572D-42B3-8230-37EC-287D5E32F72C}"/>
              </a:ext>
            </a:extLst>
          </p:cNvPr>
          <p:cNvSpPr/>
          <p:nvPr/>
        </p:nvSpPr>
        <p:spPr>
          <a:xfrm>
            <a:off x="5511282" y="2795551"/>
            <a:ext cx="958645" cy="900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$88K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A6F565-8D71-76D0-1977-AE3C95D88451}"/>
              </a:ext>
            </a:extLst>
          </p:cNvPr>
          <p:cNvSpPr/>
          <p:nvPr/>
        </p:nvSpPr>
        <p:spPr>
          <a:xfrm>
            <a:off x="4094042" y="2795551"/>
            <a:ext cx="958645" cy="900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$100K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7BE575-47F5-D053-8419-8E29D914B91B}"/>
              </a:ext>
            </a:extLst>
          </p:cNvPr>
          <p:cNvSpPr/>
          <p:nvPr/>
        </p:nvSpPr>
        <p:spPr>
          <a:xfrm>
            <a:off x="2618993" y="2783649"/>
            <a:ext cx="958645" cy="900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$203K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8C6775-A75E-649D-1ED5-DA5E7A3779C2}"/>
              </a:ext>
            </a:extLst>
          </p:cNvPr>
          <p:cNvSpPr/>
          <p:nvPr/>
        </p:nvSpPr>
        <p:spPr>
          <a:xfrm>
            <a:off x="1201753" y="2795551"/>
            <a:ext cx="958645" cy="900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$109K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F1AB0-1131-9F27-4D96-CC162E8D2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" y="4060399"/>
            <a:ext cx="1009522" cy="636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4C034-4A59-C374-509B-B16ECFBAD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17" y="3003921"/>
            <a:ext cx="1009522" cy="493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B1EB00-BE73-F44C-8C5B-58F049E34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17" y="2408471"/>
            <a:ext cx="774700" cy="25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13F9A5-E0E0-36D1-DFFB-895802F50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166" y="2340573"/>
            <a:ext cx="622300" cy="279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F51CB5-C354-2A79-7D82-415C03311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15" y="2381262"/>
            <a:ext cx="1003300" cy="25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995DED-8844-6BCF-A6D6-595428B43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126" y="2419362"/>
            <a:ext cx="1104900" cy="2159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893BE6-C826-C124-30AA-4926FE257CD2}"/>
              </a:ext>
            </a:extLst>
          </p:cNvPr>
          <p:cNvSpPr/>
          <p:nvPr/>
        </p:nvSpPr>
        <p:spPr>
          <a:xfrm>
            <a:off x="7256307" y="917470"/>
            <a:ext cx="4884991" cy="5492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25408F"/>
                </a:solidFill>
              </a:rPr>
              <a:t>Top Ten Transfer Institutions</a:t>
            </a:r>
          </a:p>
          <a:p>
            <a:pPr algn="ctr"/>
            <a:r>
              <a:rPr lang="en-US" sz="2800" b="1">
                <a:solidFill>
                  <a:srgbClr val="25408F"/>
                </a:solidFill>
              </a:rPr>
              <a:t>2016-2026</a:t>
            </a:r>
          </a:p>
          <a:p>
            <a:pPr algn="ctr"/>
            <a:endParaRPr lang="en-US">
              <a:solidFill>
                <a:sysClr val="windowText" lastClr="000000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Temple University 4669 Students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</a:rPr>
              <a:t>Drexel University 1676 Students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</a:rPr>
              <a:t>West Chester University 892 Students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</a:rPr>
              <a:t>La Salle University</a:t>
            </a:r>
          </a:p>
          <a:p>
            <a:r>
              <a:rPr lang="en-US" sz="2000" b="1">
                <a:solidFill>
                  <a:schemeClr val="tx1"/>
                </a:solidFill>
              </a:rPr>
              <a:t>Holy Family University</a:t>
            </a:r>
          </a:p>
          <a:p>
            <a:r>
              <a:rPr lang="en-US" sz="2000" b="1">
                <a:solidFill>
                  <a:schemeClr val="tx1"/>
                </a:solidFill>
              </a:rPr>
              <a:t>Penn State University</a:t>
            </a:r>
          </a:p>
          <a:p>
            <a:r>
              <a:rPr lang="en-US" sz="2000" b="1">
                <a:solidFill>
                  <a:schemeClr val="tx1"/>
                </a:solidFill>
              </a:rPr>
              <a:t>Thomas Jefferson University - East Falls Peirce College</a:t>
            </a:r>
          </a:p>
          <a:p>
            <a:r>
              <a:rPr lang="en-US" sz="2000" b="1">
                <a:solidFill>
                  <a:schemeClr val="tx1"/>
                </a:solidFill>
              </a:rPr>
              <a:t>Chestnut Hill College</a:t>
            </a:r>
          </a:p>
          <a:p>
            <a:r>
              <a:rPr lang="en-US" sz="2000" b="1">
                <a:solidFill>
                  <a:schemeClr val="tx1"/>
                </a:solidFill>
              </a:rPr>
              <a:t>Thomas Jefferson University - Nursing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51C31-7B9C-1986-E118-1407EB0BA4C4}"/>
              </a:ext>
            </a:extLst>
          </p:cNvPr>
          <p:cNvSpPr txBox="1"/>
          <p:nvPr/>
        </p:nvSpPr>
        <p:spPr>
          <a:xfrm>
            <a:off x="528716" y="5261548"/>
            <a:ext cx="635176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98% of Community College graduates remain in Philadelphia</a:t>
            </a:r>
          </a:p>
        </p:txBody>
      </p:sp>
    </p:spTree>
    <p:extLst>
      <p:ext uri="{BB962C8B-B14F-4D97-AF65-F5344CB8AC3E}">
        <p14:creationId xmlns:p14="http://schemas.microsoft.com/office/powerpoint/2010/main" val="68687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40DC0-04FA-6DC8-A7AF-5538B7348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50799"/>
            <a:ext cx="12025168" cy="67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EEF345-FA75-4905-90EA-DE1631527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885346"/>
              </p:ext>
            </p:extLst>
          </p:nvPr>
        </p:nvGraphicFramePr>
        <p:xfrm>
          <a:off x="783020" y="135462"/>
          <a:ext cx="10625959" cy="655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329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F5879-DEE2-EE67-E996-A0E5AD49432C}"/>
              </a:ext>
            </a:extLst>
          </p:cNvPr>
          <p:cNvSpPr txBox="1"/>
          <p:nvPr/>
        </p:nvSpPr>
        <p:spPr>
          <a:xfrm>
            <a:off x="583324" y="1218760"/>
            <a:ext cx="110253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latin typeface="Poppins"/>
                <a:cs typeface="Poppins"/>
              </a:rPr>
              <a:t>CATC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8EC08-5166-444A-B1B5-FC08F15A7C53}"/>
              </a:ext>
            </a:extLst>
          </p:cNvPr>
          <p:cNvSpPr txBox="1"/>
          <p:nvPr/>
        </p:nvSpPr>
        <p:spPr>
          <a:xfrm>
            <a:off x="772633" y="2225268"/>
            <a:ext cx="7067107" cy="3742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Poppins" pitchFamily="2" charset="77"/>
                <a:cs typeface="Poppins" pitchFamily="2" charset="77"/>
              </a:rPr>
              <a:t>CATC is newest location, opened in 2022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Poppins" pitchFamily="2" charset="77"/>
                <a:cs typeface="Poppins" pitchFamily="2" charset="77"/>
              </a:rPr>
              <a:t>Doubled enrollment year over year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Most popular programs include automotive technology, healthcare and medium and heavy truck technologies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Poppins" pitchFamily="2" charset="77"/>
                <a:cs typeface="Poppins" pitchFamily="2" charset="77"/>
              </a:rPr>
              <a:t>Earn and learn Toyota T-10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$2.7M grant from U.S. Navy for Naval Welding and Non-Destructive Testing program launch</a:t>
            </a:r>
          </a:p>
        </p:txBody>
      </p:sp>
      <p:pic>
        <p:nvPicPr>
          <p:cNvPr id="6" name="Picture 5" descr="A group of people standing around a car&#10;&#10;AI-generated content may be incorrect.">
            <a:extLst>
              <a:ext uri="{FF2B5EF4-FFF2-40B4-BE49-F238E27FC236}">
                <a16:creationId xmlns:a16="http://schemas.microsoft.com/office/drawing/2014/main" id="{1C7D8A64-81DE-2F7F-EF89-6499562A5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205" y="300471"/>
            <a:ext cx="4359467" cy="2878089"/>
          </a:xfrm>
          <a:prstGeom prst="rect">
            <a:avLst/>
          </a:prstGeom>
        </p:spPr>
      </p:pic>
      <p:pic>
        <p:nvPicPr>
          <p:cNvPr id="7" name="Picture 6" descr="A person welding a piece of metal&#10;&#10;AI-generated content may be incorrect.">
            <a:extLst>
              <a:ext uri="{FF2B5EF4-FFF2-40B4-BE49-F238E27FC236}">
                <a16:creationId xmlns:a16="http://schemas.microsoft.com/office/drawing/2014/main" id="{5F92464E-44D7-ACF9-7568-9A8E397F5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206" y="3279198"/>
            <a:ext cx="4359466" cy="28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359</Words>
  <Application>Microsoft Office PowerPoint</Application>
  <PresentationFormat>Widescreen</PresentationFormat>
  <Paragraphs>91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Erica Harrison</cp:lastModifiedBy>
  <cp:revision>12</cp:revision>
  <dcterms:created xsi:type="dcterms:W3CDTF">2024-03-13T19:14:42Z</dcterms:created>
  <dcterms:modified xsi:type="dcterms:W3CDTF">2026-04-30T18:45:41Z</dcterms:modified>
  <cp:category/>
</cp:coreProperties>
</file>