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9"/>
  </p:notesMasterIdLst>
  <p:sldIdLst>
    <p:sldId id="256" r:id="rId2"/>
    <p:sldId id="257" r:id="rId3"/>
    <p:sldId id="260" r:id="rId4"/>
    <p:sldId id="259" r:id="rId5"/>
    <p:sldId id="261" r:id="rId6"/>
    <p:sldId id="263" r:id="rId7"/>
    <p:sldId id="266" r:id="rId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9143B"/>
    <a:srgbClr val="40144C"/>
    <a:srgbClr val="BE4C28"/>
    <a:srgbClr val="EA9627"/>
    <a:srgbClr val="909E30"/>
    <a:srgbClr val="90AB24"/>
    <a:srgbClr val="48144C"/>
    <a:srgbClr val="EAB327"/>
    <a:srgbClr val="41194C"/>
    <a:srgbClr val="2A0F2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70" d="100"/>
          <a:sy n="70" d="100"/>
        </p:scale>
        <p:origin x="1386" y="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94FA82B-BE47-7140-9B9E-03CAC8DE22DC}" type="datetimeFigureOut">
              <a:rPr lang="en-US" smtClean="0"/>
              <a:t>2/7/2016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6CEB5C5-E69E-BA4D-8756-22E22CDE60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65967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CEB5C5-E69E-BA4D-8756-22E22CDE60C5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820218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AB1281-2718-3C41-94FB-C3A851D6B03A}" type="datetimeFigureOut">
              <a:rPr lang="en-US" smtClean="0"/>
              <a:t>2/7/2016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95D565-A1B7-834D-B212-B3E615E79C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05263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AB1281-2718-3C41-94FB-C3A851D6B03A}" type="datetimeFigureOut">
              <a:rPr lang="en-US" smtClean="0"/>
              <a:t>2/7/2016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95D565-A1B7-834D-B212-B3E615E79C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93395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AB1281-2718-3C41-94FB-C3A851D6B03A}" type="datetimeFigureOut">
              <a:rPr lang="en-US" smtClean="0"/>
              <a:t>2/7/2016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95D565-A1B7-834D-B212-B3E615E79C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57769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AB1281-2718-3C41-94FB-C3A851D6B03A}" type="datetimeFigureOut">
              <a:rPr lang="en-US" smtClean="0"/>
              <a:t>2/7/2016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95D565-A1B7-834D-B212-B3E615E79C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01502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AB1281-2718-3C41-94FB-C3A851D6B03A}" type="datetimeFigureOut">
              <a:rPr lang="en-US" smtClean="0"/>
              <a:t>2/7/2016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95D565-A1B7-834D-B212-B3E615E79C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11236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AB1281-2718-3C41-94FB-C3A851D6B03A}" type="datetimeFigureOut">
              <a:rPr lang="en-US" smtClean="0"/>
              <a:t>2/7/2016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95D565-A1B7-834D-B212-B3E615E79C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35023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AB1281-2718-3C41-94FB-C3A851D6B03A}" type="datetimeFigureOut">
              <a:rPr lang="en-US" smtClean="0"/>
              <a:t>2/7/2016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95D565-A1B7-834D-B212-B3E615E79C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5457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AB1281-2718-3C41-94FB-C3A851D6B03A}" type="datetimeFigureOut">
              <a:rPr lang="en-US" smtClean="0"/>
              <a:t>2/7/2016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95D565-A1B7-834D-B212-B3E615E79C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85792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AB1281-2718-3C41-94FB-C3A851D6B03A}" type="datetimeFigureOut">
              <a:rPr lang="en-US" smtClean="0"/>
              <a:t>2/7/2016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95D565-A1B7-834D-B212-B3E615E79C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10228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AB1281-2718-3C41-94FB-C3A851D6B03A}" type="datetimeFigureOut">
              <a:rPr lang="en-US" smtClean="0"/>
              <a:t>2/7/2016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95D565-A1B7-834D-B212-B3E615E79C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48893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AB1281-2718-3C41-94FB-C3A851D6B03A}" type="datetimeFigureOut">
              <a:rPr lang="en-US" smtClean="0"/>
              <a:t>2/7/2016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95D565-A1B7-834D-B212-B3E615E79C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05939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AB1281-2718-3C41-94FB-C3A851D6B03A}" type="datetimeFigureOut">
              <a:rPr lang="en-US" smtClean="0"/>
              <a:t>2/7/2016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95D565-A1B7-834D-B212-B3E615E79C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41359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emf"/><Relationship Id="rId4" Type="http://schemas.openxmlformats.org/officeDocument/2006/relationships/image" Target="../media/image5.em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9144000" cy="5187480"/>
            <a:chOff x="0" y="0"/>
            <a:chExt cx="9144000" cy="5187480"/>
          </a:xfrm>
        </p:grpSpPr>
        <p:sp>
          <p:nvSpPr>
            <p:cNvPr id="5" name="Rectangle 4"/>
            <p:cNvSpPr/>
            <p:nvPr/>
          </p:nvSpPr>
          <p:spPr>
            <a:xfrm>
              <a:off x="0" y="0"/>
              <a:ext cx="9144000" cy="5187480"/>
            </a:xfrm>
            <a:prstGeom prst="rect">
              <a:avLst/>
            </a:prstGeom>
            <a:solidFill>
              <a:srgbClr val="48144C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442246" y="1372158"/>
              <a:ext cx="8255256" cy="2062103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 algn="ctr">
                <a:spcBef>
                  <a:spcPts val="1800"/>
                </a:spcBef>
              </a:pPr>
              <a:r>
                <a:rPr lang="en-US" sz="9600" b="1" baseline="30000" dirty="0" smtClean="0">
                  <a:solidFill>
                    <a:schemeClr val="bg1"/>
                  </a:solidFill>
                  <a:latin typeface="Arial"/>
                  <a:cs typeface="Arial"/>
                </a:rPr>
                <a:t>THE PHILADELPHIA</a:t>
              </a:r>
              <a:br>
                <a:rPr lang="en-US" sz="9600" b="1" baseline="30000" dirty="0" smtClean="0">
                  <a:solidFill>
                    <a:schemeClr val="bg1"/>
                  </a:solidFill>
                  <a:latin typeface="Arial"/>
                  <a:cs typeface="Arial"/>
                </a:rPr>
              </a:br>
              <a:r>
                <a:rPr lang="en-US" sz="9600" b="1" baseline="30000" dirty="0" smtClean="0">
                  <a:solidFill>
                    <a:schemeClr val="bg1"/>
                  </a:solidFill>
                  <a:latin typeface="Arial"/>
                  <a:cs typeface="Arial"/>
                </a:rPr>
                <a:t>ENERGY CAMPAIGN</a:t>
              </a:r>
              <a:endParaRPr lang="en-US" sz="9600" dirty="0"/>
            </a:p>
          </p:txBody>
        </p:sp>
      </p:grp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1610" y="3458684"/>
            <a:ext cx="8809359" cy="1752600"/>
          </a:xfrm>
        </p:spPr>
        <p:txBody>
          <a:bodyPr>
            <a:normAutofit/>
          </a:bodyPr>
          <a:lstStyle/>
          <a:p>
            <a:pPr>
              <a:lnSpc>
                <a:spcPts val="3720"/>
              </a:lnSpc>
              <a:spcBef>
                <a:spcPts val="0"/>
              </a:spcBef>
            </a:pPr>
            <a:endParaRPr lang="en-US" sz="4400" baseline="30000" dirty="0" smtClean="0">
              <a:solidFill>
                <a:srgbClr val="EAB327"/>
              </a:solidFill>
              <a:latin typeface="Arial"/>
              <a:cs typeface="Arial"/>
            </a:endParaRPr>
          </a:p>
          <a:p>
            <a:pPr>
              <a:lnSpc>
                <a:spcPts val="3720"/>
              </a:lnSpc>
              <a:spcBef>
                <a:spcPts val="0"/>
              </a:spcBef>
            </a:pPr>
            <a:r>
              <a:rPr lang="en-US" sz="4400" baseline="30000" dirty="0" smtClean="0">
                <a:solidFill>
                  <a:srgbClr val="EAB327"/>
                </a:solidFill>
                <a:latin typeface="Arial"/>
                <a:cs typeface="Arial"/>
              </a:rPr>
              <a:t>A PLATFORM FOR JOB CREATION, </a:t>
            </a:r>
            <a:br>
              <a:rPr lang="en-US" sz="4400" baseline="30000" dirty="0" smtClean="0">
                <a:solidFill>
                  <a:srgbClr val="EAB327"/>
                </a:solidFill>
                <a:latin typeface="Arial"/>
                <a:cs typeface="Arial"/>
              </a:rPr>
            </a:br>
            <a:r>
              <a:rPr lang="en-US" sz="4400" baseline="30000" dirty="0" smtClean="0">
                <a:solidFill>
                  <a:srgbClr val="EAB327"/>
                </a:solidFill>
                <a:latin typeface="Arial"/>
                <a:cs typeface="Arial"/>
              </a:rPr>
              <a:t>ENERGY EFFICIENCY, AND CLEAN ENERGY</a:t>
            </a:r>
            <a:endParaRPr lang="en-US" sz="4400" dirty="0">
              <a:solidFill>
                <a:srgbClr val="EAB327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5181" y="5131806"/>
            <a:ext cx="6914775" cy="14358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41684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1"/>
            <a:ext cx="9144000" cy="1315466"/>
          </a:xfrm>
          <a:prstGeom prst="rect">
            <a:avLst/>
          </a:prstGeom>
          <a:solidFill>
            <a:srgbClr val="48144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9614" y="-110411"/>
            <a:ext cx="8900885" cy="1470025"/>
          </a:xfrm>
        </p:spPr>
        <p:txBody>
          <a:bodyPr anchor="b" anchorCtr="0">
            <a:noAutofit/>
          </a:bodyPr>
          <a:lstStyle/>
          <a:p>
            <a:r>
              <a:rPr lang="en-US" sz="6000" baseline="30000" dirty="0" smtClean="0">
                <a:solidFill>
                  <a:schemeClr val="bg1"/>
                </a:solidFill>
                <a:latin typeface="Arial"/>
                <a:cs typeface="Arial"/>
              </a:rPr>
              <a:t>CAMPAIGN GOALS</a:t>
            </a:r>
            <a:endParaRPr lang="en-US" sz="60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pic>
        <p:nvPicPr>
          <p:cNvPr id="9" name="Picture 8" descr="maingoals.ai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6342" b="31734"/>
          <a:stretch/>
        </p:blipFill>
        <p:spPr>
          <a:xfrm>
            <a:off x="163196" y="1734747"/>
            <a:ext cx="2966544" cy="2744641"/>
          </a:xfrm>
          <a:prstGeom prst="rect">
            <a:avLst/>
          </a:prstGeom>
        </p:spPr>
      </p:pic>
      <p:pic>
        <p:nvPicPr>
          <p:cNvPr id="11" name="Picture 10" descr="maingoals.ai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659" r="33662" b="31734"/>
          <a:stretch/>
        </p:blipFill>
        <p:spPr>
          <a:xfrm>
            <a:off x="3129740" y="1734747"/>
            <a:ext cx="2880268" cy="2744641"/>
          </a:xfrm>
          <a:prstGeom prst="rect">
            <a:avLst/>
          </a:prstGeom>
        </p:spPr>
      </p:pic>
      <p:pic>
        <p:nvPicPr>
          <p:cNvPr id="12" name="Picture 11" descr="maingoals.ai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338" b="31734"/>
          <a:stretch/>
        </p:blipFill>
        <p:spPr>
          <a:xfrm>
            <a:off x="6010008" y="1734747"/>
            <a:ext cx="2966836" cy="2744641"/>
          </a:xfrm>
          <a:prstGeom prst="rect">
            <a:avLst/>
          </a:prstGeom>
        </p:spPr>
      </p:pic>
      <p:pic>
        <p:nvPicPr>
          <p:cNvPr id="13" name="Picture 12" descr="maingoals.ai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8265"/>
          <a:stretch/>
        </p:blipFill>
        <p:spPr>
          <a:xfrm>
            <a:off x="163196" y="4479388"/>
            <a:ext cx="8813648" cy="12758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48378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896082" y="-17586"/>
            <a:ext cx="8247918" cy="2337605"/>
            <a:chOff x="896082" y="1303655"/>
            <a:chExt cx="8247918" cy="2337605"/>
          </a:xfrm>
        </p:grpSpPr>
        <p:grpSp>
          <p:nvGrpSpPr>
            <p:cNvPr id="16" name="Group 15"/>
            <p:cNvGrpSpPr/>
            <p:nvPr/>
          </p:nvGrpSpPr>
          <p:grpSpPr>
            <a:xfrm>
              <a:off x="896082" y="1303655"/>
              <a:ext cx="8247918" cy="1999127"/>
              <a:chOff x="896082" y="1303655"/>
              <a:chExt cx="8247918" cy="1999127"/>
            </a:xfrm>
          </p:grpSpPr>
          <p:sp>
            <p:nvSpPr>
              <p:cNvPr id="14" name="Rectangle 13"/>
              <p:cNvSpPr/>
              <p:nvPr/>
            </p:nvSpPr>
            <p:spPr>
              <a:xfrm>
                <a:off x="2007116" y="1871137"/>
                <a:ext cx="7136884" cy="1241065"/>
              </a:xfrm>
              <a:prstGeom prst="rect">
                <a:avLst/>
              </a:prstGeom>
              <a:solidFill>
                <a:srgbClr val="909E30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" name="Title 1"/>
              <p:cNvSpPr txBox="1">
                <a:spLocks/>
              </p:cNvSpPr>
              <p:nvPr/>
            </p:nvSpPr>
            <p:spPr>
              <a:xfrm>
                <a:off x="896082" y="1303655"/>
                <a:ext cx="720767" cy="1391478"/>
              </a:xfrm>
              <a:prstGeom prst="rect">
                <a:avLst/>
              </a:prstGeom>
            </p:spPr>
            <p:txBody>
              <a:bodyPr vert="horz" lIns="91440" tIns="45720" rIns="91440" bIns="45720" rtlCol="0" anchor="t" anchorCtr="0">
                <a:noAutofit/>
              </a:bodyPr>
              <a:lstStyle>
                <a:lvl1pPr algn="ctr" defTabSz="457200" rtl="0" eaLnBrk="1" latinLnBrk="0" hangingPunct="1"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 algn="l"/>
                <a:r>
                  <a:rPr lang="en-US" sz="20000" b="1" baseline="30000" dirty="0" smtClean="0">
                    <a:solidFill>
                      <a:srgbClr val="909E30"/>
                    </a:solidFill>
                    <a:latin typeface="Arial"/>
                    <a:cs typeface="Arial"/>
                  </a:rPr>
                  <a:t>1</a:t>
                </a:r>
                <a:endParaRPr lang="en-US" sz="20000" b="1" dirty="0">
                  <a:solidFill>
                    <a:srgbClr val="909E30"/>
                  </a:solidFill>
                  <a:latin typeface="Arial"/>
                  <a:cs typeface="Arial"/>
                </a:endParaRPr>
              </a:p>
            </p:txBody>
          </p:sp>
          <p:pic>
            <p:nvPicPr>
              <p:cNvPr id="3" name="Picture 2"/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5939019" y="1999394"/>
                <a:ext cx="1955082" cy="1303388"/>
              </a:xfrm>
              <a:prstGeom prst="rect">
                <a:avLst/>
              </a:prstGeom>
            </p:spPr>
          </p:pic>
        </p:grpSp>
        <p:sp>
          <p:nvSpPr>
            <p:cNvPr id="6" name="Title 1"/>
            <p:cNvSpPr txBox="1">
              <a:spLocks/>
            </p:cNvSpPr>
            <p:nvPr/>
          </p:nvSpPr>
          <p:spPr>
            <a:xfrm>
              <a:off x="2107954" y="2171235"/>
              <a:ext cx="3440798" cy="1470025"/>
            </a:xfrm>
            <a:prstGeom prst="rect">
              <a:avLst/>
            </a:prstGeom>
          </p:spPr>
          <p:txBody>
            <a:bodyPr vert="horz" lIns="91440" tIns="45720" rIns="91440" bIns="45720" rtlCol="0" anchor="t" anchorCtr="0">
              <a:noAutofit/>
            </a:bodyPr>
            <a:lstStyle>
              <a:lvl1pPr algn="ctr" defTabSz="457200" rtl="0" eaLnBrk="1" latinLnBrk="0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l"/>
              <a:r>
                <a:rPr lang="en-US" sz="4000" baseline="30000" dirty="0" smtClean="0">
                  <a:solidFill>
                    <a:schemeClr val="bg1"/>
                  </a:solidFill>
                  <a:latin typeface="Arial"/>
                  <a:cs typeface="Arial"/>
                </a:rPr>
                <a:t>MUNICIPAL BUILDINGS</a:t>
              </a:r>
              <a:endParaRPr lang="en-US" sz="4000" dirty="0">
                <a:solidFill>
                  <a:schemeClr val="bg1"/>
                </a:solidFill>
                <a:latin typeface="Arial"/>
                <a:cs typeface="Arial"/>
              </a:endParaRPr>
            </a:p>
          </p:txBody>
        </p:sp>
      </p:grpSp>
      <p:grpSp>
        <p:nvGrpSpPr>
          <p:cNvPr id="38" name="Group 37"/>
          <p:cNvGrpSpPr/>
          <p:nvPr/>
        </p:nvGrpSpPr>
        <p:grpSpPr>
          <a:xfrm>
            <a:off x="902063" y="1373892"/>
            <a:ext cx="8241937" cy="2350327"/>
            <a:chOff x="902063" y="1358710"/>
            <a:chExt cx="8241937" cy="2350327"/>
          </a:xfrm>
        </p:grpSpPr>
        <p:grpSp>
          <p:nvGrpSpPr>
            <p:cNvPr id="18" name="Group 17"/>
            <p:cNvGrpSpPr/>
            <p:nvPr/>
          </p:nvGrpSpPr>
          <p:grpSpPr>
            <a:xfrm>
              <a:off x="902063" y="1358710"/>
              <a:ext cx="8241937" cy="2350327"/>
              <a:chOff x="902063" y="1290933"/>
              <a:chExt cx="8241937" cy="2350327"/>
            </a:xfrm>
          </p:grpSpPr>
          <p:grpSp>
            <p:nvGrpSpPr>
              <p:cNvPr id="19" name="Group 18"/>
              <p:cNvGrpSpPr/>
              <p:nvPr/>
            </p:nvGrpSpPr>
            <p:grpSpPr>
              <a:xfrm>
                <a:off x="902063" y="1290933"/>
                <a:ext cx="8241937" cy="1832610"/>
                <a:chOff x="902063" y="1290933"/>
                <a:chExt cx="8241937" cy="1832610"/>
              </a:xfrm>
            </p:grpSpPr>
            <p:sp>
              <p:nvSpPr>
                <p:cNvPr id="21" name="Rectangle 20"/>
                <p:cNvSpPr/>
                <p:nvPr/>
              </p:nvSpPr>
              <p:spPr>
                <a:xfrm>
                  <a:off x="2007116" y="1871137"/>
                  <a:ext cx="7136884" cy="1241065"/>
                </a:xfrm>
                <a:prstGeom prst="rect">
                  <a:avLst/>
                </a:prstGeom>
                <a:solidFill>
                  <a:srgbClr val="EA9627"/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2" name="Title 1"/>
                <p:cNvSpPr txBox="1">
                  <a:spLocks/>
                </p:cNvSpPr>
                <p:nvPr/>
              </p:nvSpPr>
              <p:spPr>
                <a:xfrm>
                  <a:off x="902063" y="1290933"/>
                  <a:ext cx="720767" cy="1832610"/>
                </a:xfrm>
                <a:prstGeom prst="rect">
                  <a:avLst/>
                </a:prstGeom>
              </p:spPr>
              <p:txBody>
                <a:bodyPr vert="horz" lIns="91440" tIns="45720" rIns="91440" bIns="45720" rtlCol="0" anchor="t" anchorCtr="0">
                  <a:noAutofit/>
                </a:bodyPr>
                <a:lstStyle>
                  <a:lvl1pPr algn="ctr" defTabSz="457200" rtl="0" eaLnBrk="1" latinLnBrk="0" hangingPunct="1">
                    <a:spcBef>
                      <a:spcPct val="0"/>
                    </a:spcBef>
                    <a:buNone/>
                    <a:defRPr sz="4400" kern="1200">
                      <a:solidFill>
                        <a:schemeClr val="tx1"/>
                      </a:solidFill>
                      <a:latin typeface="+mj-lt"/>
                      <a:ea typeface="+mj-ea"/>
                      <a:cs typeface="+mj-cs"/>
                    </a:defRPr>
                  </a:lvl1pPr>
                </a:lstStyle>
                <a:p>
                  <a:pPr algn="l"/>
                  <a:r>
                    <a:rPr lang="en-US" sz="20000" b="1" baseline="30000" dirty="0" smtClean="0">
                      <a:solidFill>
                        <a:srgbClr val="EA9627"/>
                      </a:solidFill>
                      <a:latin typeface="Arial"/>
                      <a:cs typeface="Arial"/>
                    </a:rPr>
                    <a:t>2</a:t>
                  </a:r>
                  <a:endParaRPr lang="en-US" sz="20000" b="1" dirty="0">
                    <a:solidFill>
                      <a:srgbClr val="EA9627"/>
                    </a:solidFill>
                    <a:latin typeface="Arial"/>
                    <a:cs typeface="Arial"/>
                  </a:endParaRPr>
                </a:p>
              </p:txBody>
            </p:sp>
          </p:grpSp>
          <p:sp>
            <p:nvSpPr>
              <p:cNvPr id="20" name="Title 1"/>
              <p:cNvSpPr txBox="1">
                <a:spLocks/>
              </p:cNvSpPr>
              <p:nvPr/>
            </p:nvSpPr>
            <p:spPr>
              <a:xfrm>
                <a:off x="2107954" y="2171235"/>
                <a:ext cx="3440798" cy="1470025"/>
              </a:xfrm>
              <a:prstGeom prst="rect">
                <a:avLst/>
              </a:prstGeom>
            </p:spPr>
            <p:txBody>
              <a:bodyPr vert="horz" lIns="91440" tIns="45720" rIns="91440" bIns="45720" rtlCol="0" anchor="t" anchorCtr="0">
                <a:noAutofit/>
              </a:bodyPr>
              <a:lstStyle>
                <a:lvl1pPr algn="ctr" defTabSz="457200" rtl="0" eaLnBrk="1" latinLnBrk="0" hangingPunct="1"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 algn="l"/>
                <a:r>
                  <a:rPr lang="en-US" sz="4000" baseline="30000" dirty="0" smtClean="0">
                    <a:solidFill>
                      <a:schemeClr val="bg1"/>
                    </a:solidFill>
                    <a:latin typeface="Arial"/>
                    <a:cs typeface="Arial"/>
                  </a:rPr>
                  <a:t>K-12</a:t>
                </a:r>
                <a:br>
                  <a:rPr lang="en-US" sz="4000" baseline="30000" dirty="0" smtClean="0">
                    <a:solidFill>
                      <a:schemeClr val="bg1"/>
                    </a:solidFill>
                    <a:latin typeface="Arial"/>
                    <a:cs typeface="Arial"/>
                  </a:rPr>
                </a:br>
                <a:r>
                  <a:rPr lang="en-US" sz="4000" baseline="30000" dirty="0" smtClean="0">
                    <a:solidFill>
                      <a:schemeClr val="bg1"/>
                    </a:solidFill>
                    <a:latin typeface="Arial"/>
                    <a:cs typeface="Arial"/>
                  </a:rPr>
                  <a:t>SCHOOLS</a:t>
                </a:r>
                <a:endParaRPr lang="en-US" sz="4000" dirty="0">
                  <a:solidFill>
                    <a:schemeClr val="bg1"/>
                  </a:solidFill>
                  <a:latin typeface="Arial"/>
                  <a:cs typeface="Arial"/>
                </a:endParaRPr>
              </a:p>
            </p:txBody>
          </p:sp>
        </p:grpSp>
        <p:pic>
          <p:nvPicPr>
            <p:cNvPr id="24" name="Picture 23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100726" y="2012113"/>
              <a:ext cx="1793376" cy="1179206"/>
            </a:xfrm>
            <a:prstGeom prst="rect">
              <a:avLst/>
            </a:prstGeom>
          </p:spPr>
        </p:pic>
      </p:grpSp>
      <p:grpSp>
        <p:nvGrpSpPr>
          <p:cNvPr id="39" name="Group 38"/>
          <p:cNvGrpSpPr/>
          <p:nvPr/>
        </p:nvGrpSpPr>
        <p:grpSpPr>
          <a:xfrm>
            <a:off x="902063" y="2765370"/>
            <a:ext cx="8241937" cy="2348645"/>
            <a:chOff x="902063" y="2959362"/>
            <a:chExt cx="8241937" cy="2348645"/>
          </a:xfrm>
        </p:grpSpPr>
        <p:grpSp>
          <p:nvGrpSpPr>
            <p:cNvPr id="25" name="Group 24"/>
            <p:cNvGrpSpPr/>
            <p:nvPr/>
          </p:nvGrpSpPr>
          <p:grpSpPr>
            <a:xfrm>
              <a:off x="902063" y="2959362"/>
              <a:ext cx="8241937" cy="2348645"/>
              <a:chOff x="902063" y="1292615"/>
              <a:chExt cx="8241937" cy="2348645"/>
            </a:xfrm>
          </p:grpSpPr>
          <p:grpSp>
            <p:nvGrpSpPr>
              <p:cNvPr id="26" name="Group 25"/>
              <p:cNvGrpSpPr/>
              <p:nvPr/>
            </p:nvGrpSpPr>
            <p:grpSpPr>
              <a:xfrm>
                <a:off x="902063" y="1292615"/>
                <a:ext cx="8241937" cy="1830928"/>
                <a:chOff x="902063" y="1292615"/>
                <a:chExt cx="8241937" cy="1830928"/>
              </a:xfrm>
            </p:grpSpPr>
            <p:sp>
              <p:nvSpPr>
                <p:cNvPr id="28" name="Rectangle 27"/>
                <p:cNvSpPr/>
                <p:nvPr/>
              </p:nvSpPr>
              <p:spPr>
                <a:xfrm>
                  <a:off x="2007116" y="1871137"/>
                  <a:ext cx="7136884" cy="1241065"/>
                </a:xfrm>
                <a:prstGeom prst="rect">
                  <a:avLst/>
                </a:prstGeom>
                <a:solidFill>
                  <a:srgbClr val="BE4C28"/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9" name="Title 1"/>
                <p:cNvSpPr txBox="1">
                  <a:spLocks/>
                </p:cNvSpPr>
                <p:nvPr/>
              </p:nvSpPr>
              <p:spPr>
                <a:xfrm>
                  <a:off x="902063" y="1292615"/>
                  <a:ext cx="720767" cy="1830928"/>
                </a:xfrm>
                <a:prstGeom prst="rect">
                  <a:avLst/>
                </a:prstGeom>
              </p:spPr>
              <p:txBody>
                <a:bodyPr vert="horz" lIns="91440" tIns="45720" rIns="91440" bIns="45720" rtlCol="0" anchor="t" anchorCtr="0">
                  <a:noAutofit/>
                </a:bodyPr>
                <a:lstStyle>
                  <a:lvl1pPr algn="ctr" defTabSz="457200" rtl="0" eaLnBrk="1" latinLnBrk="0" hangingPunct="1">
                    <a:spcBef>
                      <a:spcPct val="0"/>
                    </a:spcBef>
                    <a:buNone/>
                    <a:defRPr sz="4400" kern="1200">
                      <a:solidFill>
                        <a:schemeClr val="tx1"/>
                      </a:solidFill>
                      <a:latin typeface="+mj-lt"/>
                      <a:ea typeface="+mj-ea"/>
                      <a:cs typeface="+mj-cs"/>
                    </a:defRPr>
                  </a:lvl1pPr>
                </a:lstStyle>
                <a:p>
                  <a:pPr algn="l"/>
                  <a:r>
                    <a:rPr lang="en-US" sz="20000" b="1" baseline="30000" dirty="0" smtClean="0">
                      <a:solidFill>
                        <a:srgbClr val="BE4C28"/>
                      </a:solidFill>
                      <a:latin typeface="Arial"/>
                      <a:cs typeface="Arial"/>
                    </a:rPr>
                    <a:t>3</a:t>
                  </a:r>
                  <a:endParaRPr lang="en-US" sz="20000" b="1" dirty="0">
                    <a:solidFill>
                      <a:srgbClr val="BE4C28"/>
                    </a:solidFill>
                    <a:latin typeface="Arial"/>
                    <a:cs typeface="Arial"/>
                  </a:endParaRPr>
                </a:p>
              </p:txBody>
            </p:sp>
          </p:grpSp>
          <p:sp>
            <p:nvSpPr>
              <p:cNvPr id="27" name="Title 1"/>
              <p:cNvSpPr txBox="1">
                <a:spLocks/>
              </p:cNvSpPr>
              <p:nvPr/>
            </p:nvSpPr>
            <p:spPr>
              <a:xfrm>
                <a:off x="2107954" y="2171235"/>
                <a:ext cx="3440798" cy="1470025"/>
              </a:xfrm>
              <a:prstGeom prst="rect">
                <a:avLst/>
              </a:prstGeom>
            </p:spPr>
            <p:txBody>
              <a:bodyPr vert="horz" lIns="91440" tIns="45720" rIns="91440" bIns="45720" rtlCol="0" anchor="t" anchorCtr="0">
                <a:noAutofit/>
              </a:bodyPr>
              <a:lstStyle>
                <a:lvl1pPr algn="ctr" defTabSz="457200" rtl="0" eaLnBrk="1" latinLnBrk="0" hangingPunct="1"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 algn="l"/>
                <a:r>
                  <a:rPr lang="en-US" sz="4000" baseline="30000" dirty="0" smtClean="0">
                    <a:solidFill>
                      <a:schemeClr val="bg1"/>
                    </a:solidFill>
                    <a:latin typeface="Arial"/>
                    <a:cs typeface="Arial"/>
                  </a:rPr>
                  <a:t>LOW-INCOME</a:t>
                </a:r>
                <a:br>
                  <a:rPr lang="en-US" sz="4000" baseline="30000" dirty="0" smtClean="0">
                    <a:solidFill>
                      <a:schemeClr val="bg1"/>
                    </a:solidFill>
                    <a:latin typeface="Arial"/>
                    <a:cs typeface="Arial"/>
                  </a:rPr>
                </a:br>
                <a:r>
                  <a:rPr lang="en-US" sz="4000" baseline="30000" dirty="0" smtClean="0">
                    <a:solidFill>
                      <a:schemeClr val="bg1"/>
                    </a:solidFill>
                    <a:latin typeface="Arial"/>
                    <a:cs typeface="Arial"/>
                  </a:rPr>
                  <a:t>RESIDENTIAL</a:t>
                </a:r>
                <a:endParaRPr lang="en-US" sz="4000" dirty="0">
                  <a:solidFill>
                    <a:schemeClr val="bg1"/>
                  </a:solidFill>
                  <a:latin typeface="Arial"/>
                  <a:cs typeface="Arial"/>
                </a:endParaRPr>
              </a:p>
            </p:txBody>
          </p:sp>
        </p:grpSp>
        <p:pic>
          <p:nvPicPr>
            <p:cNvPr id="30" name="Picture 29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288833" y="3646876"/>
              <a:ext cx="1376762" cy="1143413"/>
            </a:xfrm>
            <a:prstGeom prst="rect">
              <a:avLst/>
            </a:prstGeom>
          </p:spPr>
        </p:pic>
      </p:grpSp>
      <p:grpSp>
        <p:nvGrpSpPr>
          <p:cNvPr id="40" name="Group 39"/>
          <p:cNvGrpSpPr/>
          <p:nvPr/>
        </p:nvGrpSpPr>
        <p:grpSpPr>
          <a:xfrm>
            <a:off x="902063" y="4229696"/>
            <a:ext cx="8241937" cy="2269961"/>
            <a:chOff x="902063" y="4588039"/>
            <a:chExt cx="8241937" cy="2269961"/>
          </a:xfrm>
        </p:grpSpPr>
        <p:grpSp>
          <p:nvGrpSpPr>
            <p:cNvPr id="31" name="Group 30"/>
            <p:cNvGrpSpPr/>
            <p:nvPr/>
          </p:nvGrpSpPr>
          <p:grpSpPr>
            <a:xfrm>
              <a:off x="902063" y="4588039"/>
              <a:ext cx="8241937" cy="2269961"/>
              <a:chOff x="902063" y="1371299"/>
              <a:chExt cx="8241937" cy="2269961"/>
            </a:xfrm>
          </p:grpSpPr>
          <p:grpSp>
            <p:nvGrpSpPr>
              <p:cNvPr id="32" name="Group 31"/>
              <p:cNvGrpSpPr/>
              <p:nvPr/>
            </p:nvGrpSpPr>
            <p:grpSpPr>
              <a:xfrm>
                <a:off x="902063" y="1371299"/>
                <a:ext cx="8241937" cy="1740904"/>
                <a:chOff x="902063" y="1371299"/>
                <a:chExt cx="8241937" cy="1740904"/>
              </a:xfrm>
            </p:grpSpPr>
            <p:sp>
              <p:nvSpPr>
                <p:cNvPr id="34" name="Rectangle 33"/>
                <p:cNvSpPr/>
                <p:nvPr/>
              </p:nvSpPr>
              <p:spPr>
                <a:xfrm>
                  <a:off x="2007116" y="1871137"/>
                  <a:ext cx="7136884" cy="1241065"/>
                </a:xfrm>
                <a:prstGeom prst="rect">
                  <a:avLst/>
                </a:prstGeom>
                <a:solidFill>
                  <a:srgbClr val="39143B"/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5" name="Title 1"/>
                <p:cNvSpPr txBox="1">
                  <a:spLocks/>
                </p:cNvSpPr>
                <p:nvPr/>
              </p:nvSpPr>
              <p:spPr>
                <a:xfrm>
                  <a:off x="902063" y="1371299"/>
                  <a:ext cx="720767" cy="1740904"/>
                </a:xfrm>
                <a:prstGeom prst="rect">
                  <a:avLst/>
                </a:prstGeom>
              </p:spPr>
              <p:txBody>
                <a:bodyPr vert="horz" lIns="91440" tIns="45720" rIns="91440" bIns="45720" rtlCol="0" anchor="t" anchorCtr="0">
                  <a:noAutofit/>
                </a:bodyPr>
                <a:lstStyle>
                  <a:lvl1pPr algn="ctr" defTabSz="457200" rtl="0" eaLnBrk="1" latinLnBrk="0" hangingPunct="1">
                    <a:spcBef>
                      <a:spcPct val="0"/>
                    </a:spcBef>
                    <a:buNone/>
                    <a:defRPr sz="4400" kern="1200">
                      <a:solidFill>
                        <a:schemeClr val="tx1"/>
                      </a:solidFill>
                      <a:latin typeface="+mj-lt"/>
                      <a:ea typeface="+mj-ea"/>
                      <a:cs typeface="+mj-cs"/>
                    </a:defRPr>
                  </a:lvl1pPr>
                </a:lstStyle>
                <a:p>
                  <a:pPr algn="l"/>
                  <a:r>
                    <a:rPr lang="en-US" sz="20000" b="1" baseline="30000" dirty="0" smtClean="0">
                      <a:solidFill>
                        <a:srgbClr val="48144C"/>
                      </a:solidFill>
                      <a:latin typeface="Arial"/>
                      <a:cs typeface="Arial"/>
                    </a:rPr>
                    <a:t>4</a:t>
                  </a:r>
                  <a:endParaRPr lang="en-US" sz="20000" b="1" dirty="0">
                    <a:solidFill>
                      <a:srgbClr val="48144C"/>
                    </a:solidFill>
                    <a:latin typeface="Arial"/>
                    <a:cs typeface="Arial"/>
                  </a:endParaRPr>
                </a:p>
              </p:txBody>
            </p:sp>
          </p:grpSp>
          <p:sp>
            <p:nvSpPr>
              <p:cNvPr id="33" name="Title 1"/>
              <p:cNvSpPr txBox="1">
                <a:spLocks/>
              </p:cNvSpPr>
              <p:nvPr/>
            </p:nvSpPr>
            <p:spPr>
              <a:xfrm>
                <a:off x="2107954" y="2171235"/>
                <a:ext cx="3440798" cy="1470025"/>
              </a:xfrm>
              <a:prstGeom prst="rect">
                <a:avLst/>
              </a:prstGeom>
            </p:spPr>
            <p:txBody>
              <a:bodyPr vert="horz" lIns="91440" tIns="45720" rIns="91440" bIns="45720" rtlCol="0" anchor="t" anchorCtr="0">
                <a:noAutofit/>
              </a:bodyPr>
              <a:lstStyle>
                <a:lvl1pPr algn="ctr" defTabSz="457200" rtl="0" eaLnBrk="1" latinLnBrk="0" hangingPunct="1"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 algn="l"/>
                <a:r>
                  <a:rPr lang="en-US" sz="4000" baseline="30000" dirty="0" smtClean="0">
                    <a:solidFill>
                      <a:schemeClr val="bg1"/>
                    </a:solidFill>
                    <a:latin typeface="Arial"/>
                    <a:cs typeface="Arial"/>
                  </a:rPr>
                  <a:t>SMALL</a:t>
                </a:r>
                <a:br>
                  <a:rPr lang="en-US" sz="4000" baseline="30000" dirty="0" smtClean="0">
                    <a:solidFill>
                      <a:schemeClr val="bg1"/>
                    </a:solidFill>
                    <a:latin typeface="Arial"/>
                    <a:cs typeface="Arial"/>
                  </a:rPr>
                </a:br>
                <a:r>
                  <a:rPr lang="en-US" sz="4000" baseline="30000" dirty="0" smtClean="0">
                    <a:solidFill>
                      <a:schemeClr val="bg1"/>
                    </a:solidFill>
                    <a:latin typeface="Arial"/>
                    <a:cs typeface="Arial"/>
                  </a:rPr>
                  <a:t>BUSINESS</a:t>
                </a:r>
                <a:endParaRPr lang="en-US" sz="4000" dirty="0">
                  <a:solidFill>
                    <a:schemeClr val="bg1"/>
                  </a:solidFill>
                  <a:latin typeface="Arial"/>
                  <a:cs typeface="Arial"/>
                </a:endParaRPr>
              </a:p>
            </p:txBody>
          </p:sp>
        </p:grpSp>
        <p:pic>
          <p:nvPicPr>
            <p:cNvPr id="37" name="Picture 36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6209453" y="5308007"/>
              <a:ext cx="1609270" cy="102093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5512338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5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500"/>
                            </p:stCondLst>
                            <p:childTnLst>
                              <p:par>
                                <p:cTn id="23" presetID="42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1"/>
            <a:ext cx="9144000" cy="1315466"/>
          </a:xfrm>
          <a:prstGeom prst="rect">
            <a:avLst/>
          </a:prstGeom>
          <a:solidFill>
            <a:srgbClr val="48144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8646" y="-104587"/>
            <a:ext cx="8900885" cy="1470025"/>
          </a:xfrm>
        </p:spPr>
        <p:txBody>
          <a:bodyPr anchor="b" anchorCtr="0">
            <a:noAutofit/>
          </a:bodyPr>
          <a:lstStyle/>
          <a:p>
            <a:r>
              <a:rPr lang="en-US" sz="6000" baseline="30000" dirty="0" smtClean="0">
                <a:solidFill>
                  <a:schemeClr val="bg1"/>
                </a:solidFill>
                <a:latin typeface="Arial"/>
                <a:cs typeface="Arial"/>
              </a:rPr>
              <a:t>CAMPAIGN TASKS</a:t>
            </a:r>
            <a:endParaRPr lang="en-US" sz="60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grpSp>
        <p:nvGrpSpPr>
          <p:cNvPr id="15" name="Group 14"/>
          <p:cNvGrpSpPr/>
          <p:nvPr/>
        </p:nvGrpSpPr>
        <p:grpSpPr>
          <a:xfrm>
            <a:off x="1160387" y="1669637"/>
            <a:ext cx="7756813" cy="1651583"/>
            <a:chOff x="1160387" y="1989677"/>
            <a:chExt cx="7756813" cy="1651583"/>
          </a:xfrm>
        </p:grpSpPr>
        <p:sp>
          <p:nvSpPr>
            <p:cNvPr id="4" name="Title 1"/>
            <p:cNvSpPr txBox="1">
              <a:spLocks/>
            </p:cNvSpPr>
            <p:nvPr/>
          </p:nvSpPr>
          <p:spPr>
            <a:xfrm>
              <a:off x="1160387" y="1989677"/>
              <a:ext cx="720767" cy="983617"/>
            </a:xfrm>
            <a:prstGeom prst="rect">
              <a:avLst/>
            </a:prstGeom>
          </p:spPr>
          <p:txBody>
            <a:bodyPr vert="horz" lIns="91440" tIns="45720" rIns="91440" bIns="45720" rtlCol="0" anchor="t" anchorCtr="0">
              <a:noAutofit/>
            </a:bodyPr>
            <a:lstStyle>
              <a:lvl1pPr algn="ctr" defTabSz="457200" rtl="0" eaLnBrk="1" latinLnBrk="0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l"/>
              <a:r>
                <a:rPr lang="en-US" sz="10500" b="1" baseline="30000" dirty="0" smtClean="0">
                  <a:solidFill>
                    <a:srgbClr val="909E30"/>
                  </a:solidFill>
                  <a:latin typeface="Arial"/>
                  <a:cs typeface="Arial"/>
                </a:rPr>
                <a:t>1</a:t>
              </a:r>
              <a:endParaRPr lang="en-US" sz="10500" b="1" dirty="0">
                <a:solidFill>
                  <a:srgbClr val="909E30"/>
                </a:solidFill>
                <a:latin typeface="Arial"/>
                <a:cs typeface="Arial"/>
              </a:endParaRPr>
            </a:p>
          </p:txBody>
        </p:sp>
        <p:sp>
          <p:nvSpPr>
            <p:cNvPr id="6" name="Title 1"/>
            <p:cNvSpPr txBox="1">
              <a:spLocks/>
            </p:cNvSpPr>
            <p:nvPr/>
          </p:nvSpPr>
          <p:spPr>
            <a:xfrm>
              <a:off x="1881154" y="2171235"/>
              <a:ext cx="7036046" cy="1470025"/>
            </a:xfrm>
            <a:prstGeom prst="rect">
              <a:avLst/>
            </a:prstGeom>
          </p:spPr>
          <p:txBody>
            <a:bodyPr vert="horz" lIns="91440" tIns="45720" rIns="91440" bIns="45720" rtlCol="0" anchor="t" anchorCtr="0">
              <a:noAutofit/>
            </a:bodyPr>
            <a:lstStyle>
              <a:lvl1pPr algn="ctr" defTabSz="457200" rtl="0" eaLnBrk="1" latinLnBrk="0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l"/>
              <a:r>
                <a:rPr lang="en-US" sz="3600" baseline="30000" dirty="0" smtClean="0">
                  <a:solidFill>
                    <a:srgbClr val="48144C"/>
                  </a:solidFill>
                  <a:latin typeface="Arial"/>
                  <a:cs typeface="Arial"/>
                </a:rPr>
                <a:t>NETWORK THE BUILDING ENERGY STAKEHOLDERS</a:t>
              </a:r>
              <a:endParaRPr lang="en-US" sz="3600" dirty="0">
                <a:solidFill>
                  <a:srgbClr val="48144C"/>
                </a:solidFill>
                <a:latin typeface="Arial"/>
                <a:cs typeface="Arial"/>
              </a:endParaRPr>
            </a:p>
          </p:txBody>
        </p:sp>
        <p:cxnSp>
          <p:nvCxnSpPr>
            <p:cNvPr id="11" name="Straight Connector 10"/>
            <p:cNvCxnSpPr/>
            <p:nvPr/>
          </p:nvCxnSpPr>
          <p:spPr>
            <a:xfrm>
              <a:off x="1363461" y="3089318"/>
              <a:ext cx="7553739" cy="0"/>
            </a:xfrm>
            <a:prstGeom prst="line">
              <a:avLst/>
            </a:prstGeom>
            <a:ln w="19050" cmpd="sng">
              <a:solidFill>
                <a:srgbClr val="909E3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6" name="Group 15"/>
          <p:cNvGrpSpPr/>
          <p:nvPr/>
        </p:nvGrpSpPr>
        <p:grpSpPr>
          <a:xfrm>
            <a:off x="1160387" y="3256110"/>
            <a:ext cx="7756813" cy="1470025"/>
            <a:chOff x="1160387" y="3237822"/>
            <a:chExt cx="7756813" cy="1470025"/>
          </a:xfrm>
        </p:grpSpPr>
        <p:sp>
          <p:nvSpPr>
            <p:cNvPr id="7" name="Title 1"/>
            <p:cNvSpPr txBox="1">
              <a:spLocks/>
            </p:cNvSpPr>
            <p:nvPr/>
          </p:nvSpPr>
          <p:spPr>
            <a:xfrm>
              <a:off x="1160387" y="3521382"/>
              <a:ext cx="720767" cy="706971"/>
            </a:xfrm>
            <a:prstGeom prst="rect">
              <a:avLst/>
            </a:prstGeom>
          </p:spPr>
          <p:txBody>
            <a:bodyPr vert="horz" lIns="91440" tIns="45720" rIns="91440" bIns="45720" rtlCol="0" anchor="t" anchorCtr="0">
              <a:noAutofit/>
            </a:bodyPr>
            <a:lstStyle>
              <a:lvl1pPr algn="ctr" defTabSz="457200" rtl="0" eaLnBrk="1" latinLnBrk="0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l"/>
              <a:r>
                <a:rPr lang="en-US" sz="10500" b="1" baseline="30000" dirty="0" smtClean="0">
                  <a:solidFill>
                    <a:srgbClr val="909E30"/>
                  </a:solidFill>
                  <a:latin typeface="Arial"/>
                  <a:cs typeface="Arial"/>
                </a:rPr>
                <a:t>2</a:t>
              </a:r>
              <a:endParaRPr lang="en-US" sz="10500" b="1" dirty="0">
                <a:solidFill>
                  <a:srgbClr val="909E30"/>
                </a:solidFill>
                <a:latin typeface="Arial"/>
                <a:cs typeface="Arial"/>
              </a:endParaRPr>
            </a:p>
          </p:txBody>
        </p:sp>
        <p:sp>
          <p:nvSpPr>
            <p:cNvPr id="8" name="Title 1"/>
            <p:cNvSpPr txBox="1">
              <a:spLocks/>
            </p:cNvSpPr>
            <p:nvPr/>
          </p:nvSpPr>
          <p:spPr>
            <a:xfrm>
              <a:off x="1881154" y="3237822"/>
              <a:ext cx="5969198" cy="1470025"/>
            </a:xfrm>
            <a:prstGeom prst="rect">
              <a:avLst/>
            </a:prstGeom>
          </p:spPr>
          <p:txBody>
            <a:bodyPr vert="horz" lIns="91440" tIns="45720" rIns="91440" bIns="45720" rtlCol="0" anchor="t" anchorCtr="0">
              <a:noAutofit/>
            </a:bodyPr>
            <a:lstStyle>
              <a:lvl1pPr algn="ctr" defTabSz="457200" rtl="0" eaLnBrk="1" latinLnBrk="0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l"/>
              <a:r>
                <a:rPr lang="en-US" sz="3600" baseline="30000" dirty="0" smtClean="0">
                  <a:solidFill>
                    <a:srgbClr val="48144C"/>
                  </a:solidFill>
                  <a:latin typeface="Arial"/>
                  <a:cs typeface="Arial"/>
                </a:rPr>
                <a:t>SUPPORT MARKET INFRASTRUCTURE TO GROW A $1 BILLION PIPELINE OF</a:t>
              </a:r>
              <a:r>
                <a:rPr lang="en-US" sz="3600" dirty="0" smtClean="0">
                  <a:solidFill>
                    <a:srgbClr val="48144C"/>
                  </a:solidFill>
                  <a:latin typeface="Arial"/>
                  <a:cs typeface="Arial"/>
                </a:rPr>
                <a:t> </a:t>
              </a:r>
              <a:r>
                <a:rPr lang="en-US" sz="3600" baseline="30000" dirty="0" smtClean="0">
                  <a:solidFill>
                    <a:srgbClr val="48144C"/>
                  </a:solidFill>
                  <a:latin typeface="Arial"/>
                  <a:cs typeface="Arial"/>
                </a:rPr>
                <a:t>PROJECTS</a:t>
              </a:r>
              <a:endParaRPr lang="en-US" sz="3600" dirty="0">
                <a:solidFill>
                  <a:srgbClr val="48144C"/>
                </a:solidFill>
                <a:latin typeface="Arial"/>
                <a:cs typeface="Arial"/>
              </a:endParaRPr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1363461" y="4670553"/>
              <a:ext cx="7553739" cy="0"/>
            </a:xfrm>
            <a:prstGeom prst="line">
              <a:avLst/>
            </a:prstGeom>
            <a:ln w="19050" cmpd="sng">
              <a:solidFill>
                <a:srgbClr val="909E3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7" name="Group 16"/>
          <p:cNvGrpSpPr/>
          <p:nvPr/>
        </p:nvGrpSpPr>
        <p:grpSpPr>
          <a:xfrm>
            <a:off x="1160387" y="5151345"/>
            <a:ext cx="7756813" cy="1639223"/>
            <a:chOff x="1160387" y="4776441"/>
            <a:chExt cx="7756813" cy="1639223"/>
          </a:xfrm>
        </p:grpSpPr>
        <p:sp>
          <p:nvSpPr>
            <p:cNvPr id="9" name="Title 1"/>
            <p:cNvSpPr txBox="1">
              <a:spLocks/>
            </p:cNvSpPr>
            <p:nvPr/>
          </p:nvSpPr>
          <p:spPr>
            <a:xfrm>
              <a:off x="1160387" y="4776441"/>
              <a:ext cx="720767" cy="946031"/>
            </a:xfrm>
            <a:prstGeom prst="rect">
              <a:avLst/>
            </a:prstGeom>
          </p:spPr>
          <p:txBody>
            <a:bodyPr vert="horz" lIns="91440" tIns="45720" rIns="91440" bIns="45720" rtlCol="0" anchor="t" anchorCtr="0">
              <a:noAutofit/>
            </a:bodyPr>
            <a:lstStyle>
              <a:lvl1pPr algn="ctr" defTabSz="457200" rtl="0" eaLnBrk="1" latinLnBrk="0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l"/>
              <a:r>
                <a:rPr lang="en-US" sz="10500" b="1" baseline="30000" dirty="0" smtClean="0">
                  <a:solidFill>
                    <a:srgbClr val="909E30"/>
                  </a:solidFill>
                  <a:latin typeface="Arial"/>
                  <a:cs typeface="Arial"/>
                </a:rPr>
                <a:t>3</a:t>
              </a:r>
              <a:endParaRPr lang="en-US" sz="10500" b="1" dirty="0">
                <a:solidFill>
                  <a:srgbClr val="909E30"/>
                </a:solidFill>
                <a:latin typeface="Arial"/>
                <a:cs typeface="Arial"/>
              </a:endParaRPr>
            </a:p>
          </p:txBody>
        </p:sp>
        <p:sp>
          <p:nvSpPr>
            <p:cNvPr id="10" name="Title 1"/>
            <p:cNvSpPr txBox="1">
              <a:spLocks/>
            </p:cNvSpPr>
            <p:nvPr/>
          </p:nvSpPr>
          <p:spPr>
            <a:xfrm>
              <a:off x="1881154" y="4945639"/>
              <a:ext cx="7036046" cy="1470025"/>
            </a:xfrm>
            <a:prstGeom prst="rect">
              <a:avLst/>
            </a:prstGeom>
          </p:spPr>
          <p:txBody>
            <a:bodyPr vert="horz" lIns="91440" tIns="45720" rIns="91440" bIns="45720" rtlCol="0" anchor="t" anchorCtr="0">
              <a:noAutofit/>
            </a:bodyPr>
            <a:lstStyle>
              <a:lvl1pPr algn="ctr" defTabSz="457200" rtl="0" eaLnBrk="1" latinLnBrk="0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l"/>
              <a:r>
                <a:rPr lang="en-US" sz="3600" baseline="30000" dirty="0" smtClean="0">
                  <a:solidFill>
                    <a:srgbClr val="48144C"/>
                  </a:solidFill>
                  <a:latin typeface="Arial"/>
                  <a:cs typeface="Arial"/>
                </a:rPr>
                <a:t>BUILD CAPACITY TO FINANCE </a:t>
              </a:r>
              <a:br>
                <a:rPr lang="en-US" sz="3600" baseline="30000" dirty="0" smtClean="0">
                  <a:solidFill>
                    <a:srgbClr val="48144C"/>
                  </a:solidFill>
                  <a:latin typeface="Arial"/>
                  <a:cs typeface="Arial"/>
                </a:rPr>
              </a:br>
              <a:r>
                <a:rPr lang="en-US" sz="3600" baseline="30000" dirty="0" smtClean="0">
                  <a:solidFill>
                    <a:srgbClr val="48144C"/>
                  </a:solidFill>
                  <a:latin typeface="Arial"/>
                  <a:cs typeface="Arial"/>
                </a:rPr>
                <a:t>$1 BILLION OF ENERGY PROJECTS</a:t>
              </a:r>
              <a:endParaRPr lang="en-US" sz="3600" dirty="0">
                <a:solidFill>
                  <a:srgbClr val="48144C"/>
                </a:solidFill>
                <a:latin typeface="Arial"/>
                <a:cs typeface="Arial"/>
              </a:endParaRPr>
            </a:p>
          </p:txBody>
        </p:sp>
        <p:cxnSp>
          <p:nvCxnSpPr>
            <p:cNvPr id="13" name="Straight Connector 12"/>
            <p:cNvCxnSpPr/>
            <p:nvPr/>
          </p:nvCxnSpPr>
          <p:spPr>
            <a:xfrm>
              <a:off x="1363461" y="5904030"/>
              <a:ext cx="7553739" cy="0"/>
            </a:xfrm>
            <a:prstGeom prst="line">
              <a:avLst/>
            </a:prstGeom>
            <a:ln w="19050" cmpd="sng">
              <a:solidFill>
                <a:srgbClr val="909E3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5179047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5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1"/>
            <a:ext cx="9144000" cy="1304125"/>
          </a:xfrm>
          <a:prstGeom prst="rect">
            <a:avLst/>
          </a:prstGeom>
          <a:solidFill>
            <a:srgbClr val="48144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5847" y="283883"/>
            <a:ext cx="8900885" cy="1020244"/>
          </a:xfrm>
        </p:spPr>
        <p:txBody>
          <a:bodyPr anchor="b" anchorCtr="0">
            <a:noAutofit/>
          </a:bodyPr>
          <a:lstStyle/>
          <a:p>
            <a:r>
              <a:rPr lang="en-US" sz="6000" baseline="30000" dirty="0" smtClean="0">
                <a:solidFill>
                  <a:schemeClr val="bg1"/>
                </a:solidFill>
                <a:latin typeface="Arial"/>
                <a:cs typeface="Arial"/>
              </a:rPr>
              <a:t>A BROAD COALITION</a:t>
            </a:r>
            <a:endParaRPr lang="en-US" sz="60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pic>
        <p:nvPicPr>
          <p:cNvPr id="4" name="Picture 3" descr="COALITION.ai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5602" y="1384300"/>
            <a:ext cx="5422703" cy="5473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25907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6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6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6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1"/>
            <a:ext cx="9144000" cy="1315466"/>
          </a:xfrm>
          <a:prstGeom prst="rect">
            <a:avLst/>
          </a:prstGeom>
          <a:solidFill>
            <a:srgbClr val="48144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5847" y="-154558"/>
            <a:ext cx="8900885" cy="1470025"/>
          </a:xfrm>
        </p:spPr>
        <p:txBody>
          <a:bodyPr anchor="b" anchorCtr="0">
            <a:noAutofit/>
          </a:bodyPr>
          <a:lstStyle/>
          <a:p>
            <a:r>
              <a:rPr lang="en-US" sz="6000" baseline="30000" dirty="0" smtClean="0">
                <a:solidFill>
                  <a:schemeClr val="bg1"/>
                </a:solidFill>
                <a:latin typeface="Arial"/>
                <a:cs typeface="Arial"/>
              </a:rPr>
              <a:t>SAVINGS</a:t>
            </a:r>
            <a:endParaRPr lang="en-US" sz="60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4512917" y="2226807"/>
            <a:ext cx="4350123" cy="33855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6180"/>
              </a:lnSpc>
              <a:spcAft>
                <a:spcPts val="1800"/>
              </a:spcAft>
            </a:pPr>
            <a:r>
              <a:rPr lang="en-US" sz="8000" b="1" dirty="0" smtClean="0">
                <a:solidFill>
                  <a:srgbClr val="909E30"/>
                </a:solidFill>
                <a:latin typeface="Arial"/>
                <a:cs typeface="Arial"/>
              </a:rPr>
              <a:t>$200M </a:t>
            </a:r>
            <a:r>
              <a:rPr lang="en-US" sz="5400" b="1" dirty="0" smtClean="0">
                <a:solidFill>
                  <a:srgbClr val="909E30"/>
                </a:solidFill>
                <a:latin typeface="Arial"/>
                <a:cs typeface="Arial"/>
              </a:rPr>
              <a:t>SAVINGS</a:t>
            </a:r>
          </a:p>
          <a:p>
            <a:r>
              <a:rPr lang="en-US" sz="3200" b="1" dirty="0" smtClean="0">
                <a:solidFill>
                  <a:srgbClr val="39143B"/>
                </a:solidFill>
                <a:latin typeface="Arial"/>
                <a:cs typeface="Arial"/>
              </a:rPr>
              <a:t>RETURNED </a:t>
            </a:r>
            <a:br>
              <a:rPr lang="en-US" sz="3200" b="1" dirty="0" smtClean="0">
                <a:solidFill>
                  <a:srgbClr val="39143B"/>
                </a:solidFill>
                <a:latin typeface="Arial"/>
                <a:cs typeface="Arial"/>
              </a:rPr>
            </a:br>
            <a:r>
              <a:rPr lang="en-US" sz="3200" b="1" dirty="0" smtClean="0">
                <a:solidFill>
                  <a:srgbClr val="39143B"/>
                </a:solidFill>
                <a:latin typeface="Arial"/>
                <a:cs typeface="Arial"/>
              </a:rPr>
              <a:t>TO THE LOCAL ECONOMY</a:t>
            </a:r>
            <a:endParaRPr lang="en-US" sz="3200" b="1" dirty="0">
              <a:solidFill>
                <a:srgbClr val="39143B"/>
              </a:solidFill>
              <a:latin typeface="Arial"/>
              <a:cs typeface="Arial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2717714" y="6093952"/>
            <a:ext cx="3231796" cy="76404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6353" y="2226272"/>
            <a:ext cx="3464111" cy="33561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01834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9144000" cy="5187480"/>
            <a:chOff x="0" y="0"/>
            <a:chExt cx="9144000" cy="5187480"/>
          </a:xfrm>
        </p:grpSpPr>
        <p:sp>
          <p:nvSpPr>
            <p:cNvPr id="5" name="Rectangle 4"/>
            <p:cNvSpPr/>
            <p:nvPr/>
          </p:nvSpPr>
          <p:spPr>
            <a:xfrm>
              <a:off x="0" y="0"/>
              <a:ext cx="9144000" cy="5187480"/>
            </a:xfrm>
            <a:prstGeom prst="rect">
              <a:avLst/>
            </a:prstGeom>
            <a:solidFill>
              <a:srgbClr val="48144C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442246" y="1372158"/>
              <a:ext cx="8255256" cy="2062103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 algn="ctr">
                <a:spcBef>
                  <a:spcPts val="1800"/>
                </a:spcBef>
              </a:pPr>
              <a:r>
                <a:rPr lang="en-US" sz="9600" b="1" baseline="30000" dirty="0" smtClean="0">
                  <a:solidFill>
                    <a:schemeClr val="bg1"/>
                  </a:solidFill>
                  <a:latin typeface="Arial"/>
                  <a:cs typeface="Arial"/>
                </a:rPr>
                <a:t>THE PHILADELPHIA</a:t>
              </a:r>
              <a:br>
                <a:rPr lang="en-US" sz="9600" b="1" baseline="30000" dirty="0" smtClean="0">
                  <a:solidFill>
                    <a:schemeClr val="bg1"/>
                  </a:solidFill>
                  <a:latin typeface="Arial"/>
                  <a:cs typeface="Arial"/>
                </a:rPr>
              </a:br>
              <a:r>
                <a:rPr lang="en-US" sz="9600" b="1" baseline="30000" dirty="0" smtClean="0">
                  <a:solidFill>
                    <a:schemeClr val="bg1"/>
                  </a:solidFill>
                  <a:latin typeface="Arial"/>
                  <a:cs typeface="Arial"/>
                </a:rPr>
                <a:t>ENERGY CAMPAIGN</a:t>
              </a:r>
              <a:endParaRPr lang="en-US" sz="9600" dirty="0"/>
            </a:p>
          </p:txBody>
        </p:sp>
      </p:grp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1610" y="3458684"/>
            <a:ext cx="8809359" cy="1752600"/>
          </a:xfrm>
        </p:spPr>
        <p:txBody>
          <a:bodyPr>
            <a:normAutofit/>
          </a:bodyPr>
          <a:lstStyle/>
          <a:p>
            <a:pPr>
              <a:lnSpc>
                <a:spcPts val="3720"/>
              </a:lnSpc>
              <a:spcBef>
                <a:spcPts val="0"/>
              </a:spcBef>
            </a:pPr>
            <a:endParaRPr lang="en-US" sz="4400" baseline="30000" dirty="0" smtClean="0">
              <a:solidFill>
                <a:srgbClr val="EAB327"/>
              </a:solidFill>
              <a:latin typeface="Arial"/>
              <a:cs typeface="Arial"/>
            </a:endParaRPr>
          </a:p>
          <a:p>
            <a:pPr>
              <a:lnSpc>
                <a:spcPts val="3720"/>
              </a:lnSpc>
              <a:spcBef>
                <a:spcPts val="0"/>
              </a:spcBef>
            </a:pPr>
            <a:r>
              <a:rPr lang="en-US" sz="4400" baseline="30000" dirty="0" smtClean="0">
                <a:solidFill>
                  <a:srgbClr val="EAB327"/>
                </a:solidFill>
                <a:latin typeface="Arial"/>
                <a:cs typeface="Arial"/>
              </a:rPr>
              <a:t>A PLATFORM FOR JOB CREATION, </a:t>
            </a:r>
            <a:br>
              <a:rPr lang="en-US" sz="4400" baseline="30000" dirty="0" smtClean="0">
                <a:solidFill>
                  <a:srgbClr val="EAB327"/>
                </a:solidFill>
                <a:latin typeface="Arial"/>
                <a:cs typeface="Arial"/>
              </a:rPr>
            </a:br>
            <a:r>
              <a:rPr lang="en-US" sz="4400" baseline="30000" dirty="0" smtClean="0">
                <a:solidFill>
                  <a:srgbClr val="EAB327"/>
                </a:solidFill>
                <a:latin typeface="Arial"/>
                <a:cs typeface="Arial"/>
              </a:rPr>
              <a:t>ENERGY EFFICIENCY, AND CLEAN ENERGY</a:t>
            </a:r>
            <a:endParaRPr lang="en-US" sz="4400" dirty="0">
              <a:solidFill>
                <a:srgbClr val="EAB327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5181" y="5131806"/>
            <a:ext cx="6914775" cy="14358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4424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ln w="12700" cmpd="sng">
          <a:solidFill>
            <a:schemeClr val="tx1">
              <a:lumMod val="50000"/>
              <a:lumOff val="50000"/>
            </a:schemeClr>
          </a:solidFill>
        </a:ln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1528</TotalTime>
  <Words>62</Words>
  <Application>Microsoft Office PowerPoint</Application>
  <PresentationFormat>On-screen Show (4:3)</PresentationFormat>
  <Paragraphs>27</Paragraphs>
  <Slides>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0" baseType="lpstr">
      <vt:lpstr>Arial</vt:lpstr>
      <vt:lpstr>Calibri</vt:lpstr>
      <vt:lpstr>Office Theme</vt:lpstr>
      <vt:lpstr>PowerPoint Presentation</vt:lpstr>
      <vt:lpstr>CAMPAIGN GOALS</vt:lpstr>
      <vt:lpstr>PowerPoint Presentation</vt:lpstr>
      <vt:lpstr>CAMPAIGN TASKS</vt:lpstr>
      <vt:lpstr>A BROAD COALITION</vt:lpstr>
      <vt:lpstr>SAVINGS</vt:lpstr>
      <vt:lpstr>PowerPoint Presentation</vt:lpstr>
    </vt:vector>
  </TitlesOfParts>
  <Company>Maskar Design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PHILADELPHIA ENERGY CAMPAIGN</dc:title>
  <dc:creator>Kate</dc:creator>
  <cp:lastModifiedBy>janeroh1</cp:lastModifiedBy>
  <cp:revision>27</cp:revision>
  <dcterms:created xsi:type="dcterms:W3CDTF">2016-01-04T19:01:59Z</dcterms:created>
  <dcterms:modified xsi:type="dcterms:W3CDTF">2016-02-07T22:01:54Z</dcterms:modified>
</cp:coreProperties>
</file>