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302" r:id="rId5"/>
    <p:sldId id="285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7AD2"/>
    <a:srgbClr val="F4C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867857-AB34-495F-A129-A31C8385F377}" v="1" dt="2024-09-26T19:23:33.3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340" autoAdjust="0"/>
  </p:normalViewPr>
  <p:slideViewPr>
    <p:cSldViewPr snapToGrid="0">
      <p:cViewPr varScale="1">
        <p:scale>
          <a:sx n="63" d="100"/>
          <a:sy n="63" d="100"/>
        </p:scale>
        <p:origin x="13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A7561856-CF2D-4F2E-B30E-DEAA9339CF9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5B1C57C-C144-4C5C-9B8F-F9997B994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10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" name="Google Shape;43;p4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059" tIns="94059" rIns="94059" bIns="94059" anchor="t" anchorCtr="0">
            <a:noAutofit/>
          </a:bodyPr>
          <a:lstStyle/>
          <a:p>
            <a:pPr>
              <a:buClr>
                <a:schemeClr val="dk1"/>
              </a:buClr>
            </a:pP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1C57C-C144-4C5C-9B8F-F9997B9941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97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5FC85-BAFA-8CD1-2F62-935A4B8CC1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F0E5C-551C-49A9-8EA8-AC4713CEFC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CFB1D-7549-8130-A208-EC930F63D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BA15-8D18-48AD-B6A3-96AC446B5875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EDC01-C8DB-1AB1-55AA-473C1A5DE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676D4-0338-2FEA-F93A-29832623D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7BE-8FC4-487B-BEAF-12E12C2F4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4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550C4-6AAD-71A3-BF58-815CFDE5D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E8F8C2-44A3-7BA8-702A-DB327F818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C5899-FB9C-6397-F3AB-2C4FF27A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BA15-8D18-48AD-B6A3-96AC446B5875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F3846-21D1-0228-04B6-3C3B9788E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8179F-B204-1145-05FD-0F692B951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7BE-8FC4-487B-BEAF-12E12C2F4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42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CAEEB3-903D-345C-C362-9C0FA6DDEC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2F0E1B-6421-E38E-3D57-9013EC7EA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7EAB4-78B4-F05F-6693-CA7C2553E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BA15-8D18-48AD-B6A3-96AC446B5875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10AB1-9F54-09E2-F826-E60DDB609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74163-106A-DDA3-5A65-E7F657AF1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7BE-8FC4-487B-BEAF-12E12C2F4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865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ape 18" descr="blankpage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91173" y="-19092"/>
            <a:ext cx="12302968" cy="6918999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1537967" y="657367"/>
            <a:ext cx="6662400" cy="728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1537967" y="1311967"/>
            <a:ext cx="9555600" cy="5241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lnSpc>
                <a:spcPct val="100000"/>
              </a:lnSpc>
              <a:spcBef>
                <a:spcPts val="0"/>
              </a:spcBef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6759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 type="title">
  <p:cSld name="1_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12"/>
            <a:ext cx="12192000" cy="685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933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BBAAD-3E8B-611F-857A-AA2A272AB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55B8A-CAAC-C51B-7E96-B4BCCAD0D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AEE5D-265A-825A-7B30-EA92F8734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BA15-8D18-48AD-B6A3-96AC446B5875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4531A-5F24-D097-5069-BD53FDD1A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F7A58-1C9A-F566-396E-3C9E55FA9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7BE-8FC4-487B-BEAF-12E12C2F4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9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75220-B2B2-FF78-E632-CB6668E38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325106-1508-F03F-E27A-C4E10D269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961DB-A406-4E9D-99C9-B0F82F140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BA15-8D18-48AD-B6A3-96AC446B5875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6E640-F480-5C5B-FEF1-A7CE702B4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08D67-A8A4-FED3-E923-97D0BF6C6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7BE-8FC4-487B-BEAF-12E12C2F4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46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09477-1859-63DF-6065-71C8A226D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BD007-4504-7A68-7C9E-783E5A82B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EEB943-A14F-75B1-01FF-B124F9BE0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59C871-99C6-960D-E62B-D5A073CB6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BA15-8D18-48AD-B6A3-96AC446B5875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DCEFA4-BDEE-0DA2-7440-0A8282DE0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1D71F-3522-292D-B05C-AEF19EB33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7BE-8FC4-487B-BEAF-12E12C2F4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22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2C52D-B640-318F-1272-A59F46156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D9C35E-7F2A-DF70-1CF8-DC18CC64D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E4D0-01A3-B819-63CA-31A417690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4B6F66-A7CA-23C7-DF05-58F24D861D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69A461-BD3D-3BEB-6DA6-43987C848B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E53AEB-8E55-2076-A237-764257B4C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BA15-8D18-48AD-B6A3-96AC446B5875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97C8E5-1771-0E8C-EADF-B740983DF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9A1950-0D5D-D121-E074-C841D8856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7BE-8FC4-487B-BEAF-12E12C2F4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83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E0E6-2BBE-6C62-1CFB-801BB607A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B344E2-5CE8-0EE1-3331-A99A7EA3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BA15-8D18-48AD-B6A3-96AC446B5875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89B03A-53B4-F160-F89A-518E4EC7A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CE823D-2BF1-89BA-D108-3EB868981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7BE-8FC4-487B-BEAF-12E12C2F4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75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AA155A-7513-5FE0-AA9B-6EC7294DB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BA15-8D18-48AD-B6A3-96AC446B5875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31A312-F869-35EB-3FE7-435BFBB8C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C5CC93-165C-C8C6-AEE3-5E4E0F4D7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7BE-8FC4-487B-BEAF-12E12C2F4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80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ADD9C-9BAE-2CF7-C6D1-5AD6F8B7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210E0-4411-AFA2-7B03-B859D0580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F4A0E2-C428-BDD3-7478-98A78A1EF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C7C4D-963C-F5EA-EF38-9E8402AA4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BA15-8D18-48AD-B6A3-96AC446B5875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6B31EC-17AD-E76E-A2A1-67F94DD2C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54C344-787E-9557-6391-7A74B8CF3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7BE-8FC4-487B-BEAF-12E12C2F4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85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59F2C-859F-0FA7-40B8-160B52AEA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362EDF-D27C-24DB-8516-78A378A61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93FE36-3C86-5412-8D36-A91235877C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DD2A9-6EC9-F7C0-C331-04BE2D85F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BA15-8D18-48AD-B6A3-96AC446B5875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D7DD18-EBAE-1505-4287-89D845BB6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50A071-69BD-8F5B-7E83-32AF95751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57BE-8FC4-487B-BEAF-12E12C2F4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2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0B299E-1BCB-6453-EDE9-2CEAF350F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C78CF-77AB-F20B-A190-21603AC4C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B14BD-6DDA-AEE5-9F65-FE7C99536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B8BA15-8D18-48AD-B6A3-96AC446B5875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E9C6D-2DF4-AD03-D7E3-423EF79AF6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99C5D-2017-7DF6-C0BF-0301B07E4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2957BE-8FC4-487B-BEAF-12E12C2F4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2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.phila.gov/econtract" TargetMode="External"/><Relationship Id="rId2" Type="http://schemas.openxmlformats.org/officeDocument/2006/relationships/hyperlink" Target="http://www.phila.gov/contracts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intranet.city.phila.local/sites/citynet/_layouts/15/start.aspx#/SitePages/ACIS.asp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F225013-3DA7-7AD9-7BAB-182D3F722C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83" y="5353230"/>
            <a:ext cx="7051729" cy="11752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CAF877-67E6-8067-5D33-741D6A32E004}"/>
              </a:ext>
            </a:extLst>
          </p:cNvPr>
          <p:cNvSpPr txBox="1"/>
          <p:nvPr/>
        </p:nvSpPr>
        <p:spPr>
          <a:xfrm>
            <a:off x="2951181" y="2921168"/>
            <a:ext cx="6289637" cy="1015663"/>
          </a:xfrm>
          <a:prstGeom prst="rect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+mj-lt"/>
              </a:rPr>
              <a:t>Contract Process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12CAF-4B56-50B1-2735-281A11DFD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966" y="657367"/>
            <a:ext cx="9723592" cy="728400"/>
          </a:xfrm>
        </p:spPr>
        <p:txBody>
          <a:bodyPr>
            <a:noAutofit/>
          </a:bodyPr>
          <a:lstStyle/>
          <a:p>
            <a:r>
              <a:rPr lang="en-US" sz="2800" dirty="0"/>
              <a:t>ACIS Workflow  Steps Department Draft/ Non Advertised Contract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00BC1-0938-8A75-9C53-757F0FC58A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5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Route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d- conformance manager begins process in ACIS.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5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Department Review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authorized signer for department reviews and forwards to next step. (1 day)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5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Exemption Review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depending on exemption reason, the contract is routed to either the City Solicitor, Finance Director or Department Authorized Signer for approval. (1 day)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5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Procurement Review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Procurement Commissioner reviews to ensure contract services are not services that should fall under Procurement bid contracts (1 day)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5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Law Contract Review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Attorney reviews contract for legal accuracy. (12 days)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5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External Negotiation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documents are sent to vendor for signature-conformance manager forwards when signed documents are returned. (13 days)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5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Budget Verification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Budget analyst verifies contract’s compliance with the department’s budget. (2 days)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5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Encumbrance Verification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verification that the appropriate encumbrances have been entered and approved. (1 day)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5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Approval as to Form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-Law Department checks contract to make sure no unauthorized changes have been made and documents have been executed properly. (7 days)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5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Initial Certification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-Finance certifies that funds are available for the contract. (4 days)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5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Final Certification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-Finance does a second step to verify funding availability. (1 day)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5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Finance Review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-Contract is reviewed by the Finance Director. (1 day)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5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Department Signs Contract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-Department head signs contract. (4 days)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5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Conformance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-Contract is conformed by the department and copies are distributed. (5 days)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185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A7263-F312-0914-E9B0-22A4A210B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967" y="657367"/>
            <a:ext cx="9555600" cy="728400"/>
          </a:xfrm>
        </p:spPr>
        <p:txBody>
          <a:bodyPr>
            <a:noAutofit/>
          </a:bodyPr>
          <a:lstStyle/>
          <a:p>
            <a:r>
              <a:rPr lang="en-US" sz="3200" dirty="0"/>
              <a:t>ACIS Workflow Steps Law Draft/Advertised Contract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A8146A-A067-9BC9-F4EE-83041A0B65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Routed</a:t>
            </a:r>
          </a:p>
          <a:p>
            <a:r>
              <a:rPr lang="en-US" dirty="0"/>
              <a:t>Department Posting Approval   (1 day)</a:t>
            </a:r>
          </a:p>
          <a:p>
            <a:r>
              <a:rPr lang="en-US" dirty="0"/>
              <a:t>Ready to Post  (1 day)</a:t>
            </a:r>
          </a:p>
          <a:p>
            <a:r>
              <a:rPr lang="en-US" b="1" dirty="0"/>
              <a:t>Opportunity Posted*  (15 days)</a:t>
            </a:r>
          </a:p>
          <a:p>
            <a:r>
              <a:rPr lang="en-US" b="1" dirty="0"/>
              <a:t>Contract Awaiting Award* (2 days)</a:t>
            </a:r>
          </a:p>
          <a:p>
            <a:r>
              <a:rPr lang="en-US" dirty="0"/>
              <a:t>Department Review  (1 day)</a:t>
            </a:r>
          </a:p>
          <a:p>
            <a:r>
              <a:rPr lang="en-US" dirty="0"/>
              <a:t>Award Posted  (2 days)</a:t>
            </a:r>
          </a:p>
          <a:p>
            <a:r>
              <a:rPr lang="en-US" dirty="0"/>
              <a:t>Procurement Review  (1 day)</a:t>
            </a:r>
          </a:p>
          <a:p>
            <a:r>
              <a:rPr lang="en-US" b="1" dirty="0"/>
              <a:t>Law Contract Assignment* (3 days)</a:t>
            </a:r>
          </a:p>
          <a:p>
            <a:r>
              <a:rPr lang="en-US" b="1" dirty="0"/>
              <a:t>Law Draft* (12 days)</a:t>
            </a:r>
          </a:p>
          <a:p>
            <a:r>
              <a:rPr lang="en-US" b="1" dirty="0"/>
              <a:t>Internal Negotiation* (1 day)</a:t>
            </a:r>
          </a:p>
          <a:p>
            <a:r>
              <a:rPr lang="en-US" b="1" dirty="0"/>
              <a:t>Contract Package Assembly* (3 days)</a:t>
            </a:r>
          </a:p>
          <a:p>
            <a:r>
              <a:rPr lang="en-US" dirty="0"/>
              <a:t>External Negotiation  (13 days)</a:t>
            </a:r>
          </a:p>
          <a:p>
            <a:r>
              <a:rPr lang="en-US" dirty="0"/>
              <a:t>Budget Verification (2 days)</a:t>
            </a:r>
          </a:p>
          <a:p>
            <a:r>
              <a:rPr lang="en-US" dirty="0"/>
              <a:t>Encumbrance Verification (1 day)</a:t>
            </a:r>
          </a:p>
          <a:p>
            <a:r>
              <a:rPr lang="en-US" dirty="0"/>
              <a:t>Approval as to Form (7 days)</a:t>
            </a:r>
          </a:p>
          <a:p>
            <a:r>
              <a:rPr lang="en-US" dirty="0"/>
              <a:t>Initial Certification (4 days)</a:t>
            </a:r>
          </a:p>
          <a:p>
            <a:r>
              <a:rPr lang="en-US" dirty="0"/>
              <a:t>Final Certification (1 day)</a:t>
            </a:r>
          </a:p>
          <a:p>
            <a:r>
              <a:rPr lang="en-US" dirty="0"/>
              <a:t>Finance  Review (1 day)</a:t>
            </a:r>
          </a:p>
          <a:p>
            <a:r>
              <a:rPr lang="en-US" dirty="0"/>
              <a:t>Department Signs Contract (4 days)</a:t>
            </a:r>
          </a:p>
          <a:p>
            <a:r>
              <a:rPr lang="en-US" dirty="0"/>
              <a:t>Conformance (5 days)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206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F7D84-332F-7F38-3112-DE1EA4D9B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967" y="657367"/>
            <a:ext cx="8696896" cy="728400"/>
          </a:xfrm>
        </p:spPr>
        <p:txBody>
          <a:bodyPr>
            <a:normAutofit fontScale="90000"/>
          </a:bodyPr>
          <a:lstStyle/>
          <a:p>
            <a:r>
              <a:rPr lang="en-US" dirty="0"/>
              <a:t>ACIS Workflow Steps Unadvertised MP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872547-AB89-08B8-70E4-496964B3BC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Routed</a:t>
            </a:r>
          </a:p>
          <a:p>
            <a:r>
              <a:rPr lang="en-US" dirty="0"/>
              <a:t>Department Review</a:t>
            </a:r>
          </a:p>
          <a:p>
            <a:r>
              <a:rPr lang="en-US" dirty="0"/>
              <a:t>MP Approval (Law, Procurement, Finance)</a:t>
            </a:r>
          </a:p>
          <a:p>
            <a:r>
              <a:rPr lang="en-US" dirty="0"/>
              <a:t>MP Package Assembled and Mailed</a:t>
            </a:r>
          </a:p>
          <a:p>
            <a:r>
              <a:rPr lang="en-US" dirty="0"/>
              <a:t>External Negotiation</a:t>
            </a:r>
          </a:p>
          <a:p>
            <a:r>
              <a:rPr lang="en-US" dirty="0"/>
              <a:t>Department Signs MP</a:t>
            </a:r>
          </a:p>
          <a:p>
            <a:r>
              <a:rPr lang="en-US" dirty="0"/>
              <a:t>Conformance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643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0AC6F-2559-1777-70DB-D01E4AD58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967" y="657367"/>
            <a:ext cx="9555600" cy="728400"/>
          </a:xfrm>
        </p:spPr>
        <p:txBody>
          <a:bodyPr>
            <a:normAutofit fontScale="90000"/>
          </a:bodyPr>
          <a:lstStyle/>
          <a:p>
            <a:r>
              <a:rPr lang="en-US" dirty="0"/>
              <a:t>Contract Renewals/Amendments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43F894-9946-B69F-50A9-8D0484ED0F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 to 4 one-year renewals </a:t>
            </a:r>
          </a:p>
          <a:p>
            <a:r>
              <a:rPr lang="en-US" dirty="0"/>
              <a:t>Revised scope</a:t>
            </a:r>
          </a:p>
          <a:p>
            <a:r>
              <a:rPr lang="en-US" dirty="0"/>
              <a:t>Revised budget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229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ADBB6-1D42-0850-2AC7-0A532C512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Conformed Contract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76F588-2D78-0754-E9B0-BD9A29A02D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Contract documents include:</a:t>
            </a:r>
          </a:p>
          <a:p>
            <a:pPr lvl="1"/>
            <a:r>
              <a:rPr lang="en-US" dirty="0"/>
              <a:t>Provider Agreement</a:t>
            </a:r>
          </a:p>
          <a:p>
            <a:pPr lvl="1"/>
            <a:r>
              <a:rPr lang="en-US" dirty="0"/>
              <a:t>Scope of Services</a:t>
            </a:r>
          </a:p>
          <a:p>
            <a:pPr lvl="1"/>
            <a:r>
              <a:rPr lang="en-US" dirty="0"/>
              <a:t>Budget</a:t>
            </a:r>
          </a:p>
          <a:p>
            <a:pPr lvl="1"/>
            <a:r>
              <a:rPr lang="en-US" dirty="0"/>
              <a:t>City of Philadelphia Contract General Provisions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Copies and the contract are distributed to:</a:t>
            </a:r>
          </a:p>
          <a:p>
            <a:pPr lvl="1"/>
            <a:r>
              <a:rPr lang="en-US" dirty="0"/>
              <a:t>Vendor</a:t>
            </a:r>
          </a:p>
          <a:p>
            <a:pPr lvl="1"/>
            <a:r>
              <a:rPr lang="en-US" dirty="0"/>
              <a:t>Law </a:t>
            </a:r>
          </a:p>
          <a:p>
            <a:pPr lvl="1"/>
            <a:r>
              <a:rPr lang="en-US" dirty="0"/>
              <a:t>Health</a:t>
            </a:r>
          </a:p>
          <a:p>
            <a:pPr lvl="1"/>
            <a:r>
              <a:rPr lang="en-US" dirty="0"/>
              <a:t>Controller’s Office (copy)</a:t>
            </a:r>
          </a:p>
          <a:p>
            <a:pPr lvl="1"/>
            <a:r>
              <a:rPr lang="en-US" dirty="0"/>
              <a:t>Finance (copy)</a:t>
            </a:r>
          </a:p>
          <a:p>
            <a:pPr lvl="1"/>
            <a:r>
              <a:rPr lang="en-US" dirty="0"/>
              <a:t>Scan/upload executed copy in ACIS  </a:t>
            </a:r>
          </a:p>
          <a:p>
            <a:pPr lvl="1"/>
            <a:endParaRPr lang="en-US" dirty="0"/>
          </a:p>
          <a:p>
            <a:r>
              <a:rPr lang="en-US" dirty="0"/>
              <a:t>Contracts must be fully conformed before payments can be made to the vendor.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500" dirty="0"/>
              <a:t>Invoices need to be directly related to the services defined under the contract.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785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A5A4A-8A20-3807-6B93-3EBEA1B80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966" y="657367"/>
            <a:ext cx="9555600" cy="728400"/>
          </a:xfrm>
        </p:spPr>
        <p:txBody>
          <a:bodyPr>
            <a:noAutofit/>
          </a:bodyPr>
          <a:lstStyle/>
          <a:p>
            <a:r>
              <a:rPr lang="en-US" sz="3600" dirty="0"/>
              <a:t>Exceptions to the General Provisions/ Terms and Conditions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95C713-B32B-10F0-B59C-5DCC4ABDED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>
              <a:spcBef>
                <a:spcPct val="20000"/>
              </a:spcBef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Insurance exceptions are reviewed by Risk  Management.</a:t>
            </a:r>
          </a:p>
          <a:p>
            <a:pPr>
              <a:spcBef>
                <a:spcPct val="20000"/>
              </a:spcBef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Other exceptions are reviewed by the Law Department.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017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999EB-D6B2-09E2-BD3D-7294BA268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Fiscal Topics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E2F3C3-374C-40AA-4006-80F7C9D3C6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Increasing an encumbrance vs increasing a contract.</a:t>
            </a:r>
          </a:p>
          <a:p>
            <a:r>
              <a:rPr lang="en-US" dirty="0"/>
              <a:t>There can be as many encumbrances on a contract as you need.</a:t>
            </a:r>
          </a:p>
          <a:p>
            <a:r>
              <a:rPr lang="en-US" dirty="0"/>
              <a:t>Funding sources can be mixed on a contract.</a:t>
            </a:r>
          </a:p>
          <a:p>
            <a:r>
              <a:rPr lang="en-US" dirty="0"/>
              <a:t>Funding sources can be across department.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486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1A1A58D-0B6F-0101-027F-1248D4CB9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40B218-0065-0FB8-4CCE-3984E66E2E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Contracting rules are governed by Chapter 17-1400 of the Philadelphia Code</a:t>
            </a:r>
          </a:p>
          <a:p>
            <a:pPr marL="0" indent="0">
              <a:buNone/>
            </a:pPr>
            <a:r>
              <a:rPr lang="en-US" dirty="0"/>
              <a:t>Chapter 17-1400 governs laws regarding:</a:t>
            </a:r>
          </a:p>
          <a:p>
            <a:pPr marL="0" indent="0">
              <a:buNone/>
            </a:pPr>
            <a:r>
              <a:rPr lang="en-US" dirty="0"/>
              <a:t>    	-Advertising of new contract opportunities</a:t>
            </a:r>
          </a:p>
          <a:p>
            <a:pPr marL="0" indent="0">
              <a:buNone/>
            </a:pPr>
            <a:r>
              <a:rPr lang="en-US" dirty="0"/>
              <a:t>    	-Announcing the selection of winning applicants</a:t>
            </a:r>
          </a:p>
          <a:p>
            <a:pPr marL="0" indent="0">
              <a:buNone/>
            </a:pPr>
            <a:r>
              <a:rPr lang="en-US" dirty="0"/>
              <a:t>    	-Providing publicly the bases for  selecting the chosen applicant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Non-competitively bid contracts: Not subject to Section 8-200 of the Home Rule Charter (sealed bid, lowest responsible bidder); mainly for professional services.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6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BB444-44A4-81C4-FA70-5E98A7260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CD220-C05B-6516-3C43-9BA986482D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eContract</a:t>
            </a:r>
            <a:r>
              <a:rPr lang="en-US" dirty="0"/>
              <a:t> Philly is the external website where:</a:t>
            </a:r>
          </a:p>
          <a:p>
            <a:pPr lvl="1"/>
            <a:r>
              <a:rPr lang="en-US" dirty="0"/>
              <a:t>Contract opportunities /RFPs are advertised</a:t>
            </a:r>
          </a:p>
          <a:p>
            <a:pPr lvl="1"/>
            <a:r>
              <a:rPr lang="en-US" dirty="0"/>
              <a:t>Applications/proposals are submitted</a:t>
            </a:r>
          </a:p>
          <a:p>
            <a:pPr lvl="1"/>
            <a:r>
              <a:rPr lang="en-US" dirty="0"/>
              <a:t>Disclosure forms are submitted</a:t>
            </a:r>
          </a:p>
          <a:p>
            <a:pPr lvl="1"/>
            <a:r>
              <a:rPr lang="en-US" dirty="0"/>
              <a:t>Notices of intent to contract are made public</a:t>
            </a:r>
          </a:p>
          <a:p>
            <a:r>
              <a:rPr lang="en-US" dirty="0"/>
              <a:t>ACIS is the internal contract management system where:</a:t>
            </a:r>
          </a:p>
          <a:p>
            <a:pPr lvl="1"/>
            <a:r>
              <a:rPr lang="en-US" dirty="0"/>
              <a:t>Contracts opportunities/RFPs are processed</a:t>
            </a:r>
          </a:p>
          <a:p>
            <a:pPr lvl="1"/>
            <a:r>
              <a:rPr lang="en-US" dirty="0"/>
              <a:t>Departments process notices of contract opportunity</a:t>
            </a:r>
          </a:p>
          <a:p>
            <a:pPr lvl="1"/>
            <a:r>
              <a:rPr lang="en-US" dirty="0"/>
              <a:t>Contracts are processed for execution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913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C5F75-BDD2-0AD8-AEBC-13E8F0232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Types of Contracts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442A7-2A3D-2FD4-81FB-3917B2CF1E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Professional Services Contracts</a:t>
            </a:r>
          </a:p>
          <a:p>
            <a:pPr lvl="1"/>
            <a:r>
              <a:rPr lang="en-US" sz="2000" dirty="0"/>
              <a:t>Consulting, legal services, health, accounting/auditing, computer, architecture and engineering</a:t>
            </a:r>
          </a:p>
          <a:p>
            <a:pPr lvl="1"/>
            <a:r>
              <a:rPr lang="en-US" sz="2000" dirty="0"/>
              <a:t>Twelve month period, not bound by fiscal year</a:t>
            </a:r>
          </a:p>
          <a:p>
            <a:pPr lvl="1"/>
            <a:r>
              <a:rPr lang="en-US" sz="2000" dirty="0"/>
              <a:t>Advertised and awarded by the contracting department</a:t>
            </a:r>
          </a:p>
          <a:p>
            <a:pPr lvl="1"/>
            <a:r>
              <a:rPr lang="en-US" sz="2000" dirty="0"/>
              <a:t>Contracts can be advertised or non advertised/exempted</a:t>
            </a:r>
          </a:p>
          <a:p>
            <a:pPr lvl="1"/>
            <a:r>
              <a:rPr lang="en-US" sz="2000" dirty="0"/>
              <a:t>Up to 3 one-year renewals</a:t>
            </a:r>
          </a:p>
          <a:p>
            <a:r>
              <a:rPr lang="en-US" sz="2400" dirty="0"/>
              <a:t>Miscellaneous Purchase Order (MP/MPO)</a:t>
            </a:r>
          </a:p>
          <a:p>
            <a:pPr lvl="1"/>
            <a:r>
              <a:rPr lang="en-US" sz="2000" dirty="0"/>
              <a:t>$34,000 or less</a:t>
            </a:r>
          </a:p>
          <a:p>
            <a:pPr lvl="1"/>
            <a:r>
              <a:rPr lang="en-US" sz="2000" dirty="0"/>
              <a:t>Term is only one fiscal year</a:t>
            </a:r>
          </a:p>
          <a:p>
            <a:pPr lvl="1"/>
            <a:r>
              <a:rPr lang="en-US" sz="2000" dirty="0"/>
              <a:t>Cannot be renewed</a:t>
            </a:r>
          </a:p>
          <a:p>
            <a:pPr lvl="1"/>
            <a:r>
              <a:rPr lang="en-US" sz="2000" dirty="0"/>
              <a:t>Advertised and awarded by the contracting department</a:t>
            </a:r>
          </a:p>
          <a:p>
            <a:pPr lvl="1"/>
            <a:r>
              <a:rPr lang="en-US" sz="2000" dirty="0"/>
              <a:t>Informal Competitive Process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509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71990-F625-31CF-CFFC-42EDAE775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Steps in Contract Development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883D4F-F516-6EAF-AECF-566F7DEA9D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Identify need for contracted services</a:t>
            </a:r>
          </a:p>
          <a:p>
            <a:r>
              <a:rPr lang="en-US" sz="2400" dirty="0"/>
              <a:t>Draft notice of contract opportunity (RFP)</a:t>
            </a:r>
          </a:p>
          <a:p>
            <a:r>
              <a:rPr lang="en-US" sz="2400" dirty="0"/>
              <a:t>RFP reviewed by applicable departments (OEO, Law, OIT, ) (OEO promotes economic development of minority , women and disabled business. They set the ranges of minority participation in contracts.)</a:t>
            </a:r>
          </a:p>
          <a:p>
            <a:r>
              <a:rPr lang="en-US" sz="2400" dirty="0"/>
              <a:t>Post opportunity on </a:t>
            </a:r>
            <a:r>
              <a:rPr lang="en-US" sz="2400" dirty="0" err="1"/>
              <a:t>eContract</a:t>
            </a:r>
            <a:r>
              <a:rPr lang="en-US" sz="2400" dirty="0"/>
              <a:t> Philly for 15 days/ 30 days if contract value is 1 million dollars or more</a:t>
            </a:r>
          </a:p>
          <a:p>
            <a:r>
              <a:rPr lang="en-US" sz="2400" dirty="0"/>
              <a:t>Review applications/select winning applicant</a:t>
            </a:r>
          </a:p>
          <a:p>
            <a:r>
              <a:rPr lang="en-US" sz="2400" dirty="0"/>
              <a:t>Post Notice of Intent to Contract on </a:t>
            </a:r>
            <a:r>
              <a:rPr lang="en-US" sz="2400" dirty="0" err="1"/>
              <a:t>eContract</a:t>
            </a:r>
            <a:r>
              <a:rPr lang="en-US" sz="2400" dirty="0"/>
              <a:t> Philly (8 days)</a:t>
            </a:r>
          </a:p>
          <a:p>
            <a:r>
              <a:rPr lang="en-US" sz="2400" dirty="0"/>
              <a:t>Begin contract conformance process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788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7AA6-6A5F-8621-F0EA-7E0206A40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966" y="657367"/>
            <a:ext cx="9555599" cy="728400"/>
          </a:xfrm>
        </p:spPr>
        <p:txBody>
          <a:bodyPr>
            <a:noAutofit/>
          </a:bodyPr>
          <a:lstStyle/>
          <a:p>
            <a:r>
              <a:rPr lang="en-US" sz="2800" dirty="0" err="1"/>
              <a:t>eContract</a:t>
            </a:r>
            <a:r>
              <a:rPr lang="en-US" sz="2800" dirty="0"/>
              <a:t> Philly Website and Intranet Contracting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ECB9F5-68F2-3653-6324-B634215B92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www.phila.gov/contracts</a:t>
            </a:r>
            <a:endParaRPr lang="en-US" dirty="0"/>
          </a:p>
          <a:p>
            <a:r>
              <a:rPr lang="en-US" dirty="0">
                <a:hlinkClick r:id="rId3"/>
              </a:rPr>
              <a:t>https://secure.phila.gov/econtract</a:t>
            </a:r>
            <a:endParaRPr lang="en-US" dirty="0"/>
          </a:p>
          <a:p>
            <a:r>
              <a:rPr lang="en-US" dirty="0">
                <a:hlinkClick r:id="rId4"/>
              </a:rPr>
              <a:t>http://intranet.city.phila.local/sites/citynet/_layouts/15/start.aspx#/SitePages/ACIS.aspx</a:t>
            </a:r>
            <a:endParaRPr lang="en-US" dirty="0"/>
          </a:p>
          <a:p>
            <a:r>
              <a:rPr lang="en-US" dirty="0"/>
              <a:t>http://intranet.city.phila.local/sites/citynet/_layouts/15/start.aspx#/Templates1/Forms/AllItems.aspx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030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5655D-4F6B-5A63-1D5C-CF6AE0338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Contract Drafting Methods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791CD-3D13-1B27-83A6-14D6452F0A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Law Draft: contracts which the Law Department is responsible for drafting.</a:t>
            </a:r>
          </a:p>
          <a:p>
            <a:r>
              <a:rPr lang="en-US" dirty="0"/>
              <a:t>Department Draft: contracts which the department is responsible for drafting. The following departments are department draft: Health, DBH, Human Services, OSH, OHCD, MOCS.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083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D4D0D-0E3E-1B32-5BD2-FF494426A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165CA-C8E0-68EB-4A19-EDE4D85A08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conformance manager initiates the contract process in ACIS</a:t>
            </a:r>
          </a:p>
          <a:p>
            <a:pPr lvl="1"/>
            <a:r>
              <a:rPr lang="en-US" dirty="0"/>
              <a:t>Vendor</a:t>
            </a:r>
          </a:p>
          <a:p>
            <a:pPr lvl="1"/>
            <a:r>
              <a:rPr lang="en-US" dirty="0"/>
              <a:t>Contract term</a:t>
            </a:r>
          </a:p>
          <a:p>
            <a:pPr lvl="1"/>
            <a:r>
              <a:rPr lang="en-US" dirty="0"/>
              <a:t>Amount of compensation</a:t>
            </a:r>
          </a:p>
          <a:p>
            <a:pPr lvl="1"/>
            <a:r>
              <a:rPr lang="en-US" dirty="0"/>
              <a:t>Funding information</a:t>
            </a:r>
          </a:p>
          <a:p>
            <a:pPr lvl="1"/>
            <a:r>
              <a:rPr lang="en-US" dirty="0"/>
              <a:t>Scope of Services</a:t>
            </a:r>
          </a:p>
          <a:p>
            <a:pPr lvl="1"/>
            <a:r>
              <a:rPr lang="en-US" dirty="0"/>
              <a:t>Budget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4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E3D7F-E30B-B6C8-8A31-A3FF2CF91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Scope of Services Template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19936-D286-5955-8CD6-EEAEB912BB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Implemented in FY13</a:t>
            </a:r>
          </a:p>
          <a:p>
            <a:r>
              <a:rPr lang="en-US" dirty="0"/>
              <a:t>Promote uniformity in contracts and ease of identifying what tasks are being performed.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219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imarySignature xmlns="c3c931df-244e-4674-8ad4-77f222d4104a" xsi:nil="true"/>
    <AgreementType xmlns="c3c931df-244e-4674-8ad4-77f222d4104a" xsi:nil="true"/>
    <TaxCatchAll xmlns="3682f449-dd96-443d-b3ab-a785382ec258" xsi:nil="true"/>
    <PartnerOrganization xmlns="c3c931df-244e-4674-8ad4-77f222d4104a" xsi:nil="true"/>
    <lcf76f155ced4ddcb4097134ff3c332f xmlns="c3c931df-244e-4674-8ad4-77f222d4104a">
      <Terms xmlns="http://schemas.microsoft.com/office/infopath/2007/PartnerControls"/>
    </lcf76f155ced4ddcb4097134ff3c332f>
    <Validthrough xmlns="c3c931df-244e-4674-8ad4-77f222d4104a" xsi:nil="true"/>
    <DateSigned xmlns="c3c931df-244e-4674-8ad4-77f222d4104a" xsi:nil="true"/>
    <AgreementDescription xmlns="c3c931df-244e-4674-8ad4-77f222d4104a" xsi:nil="true"/>
    <Division xmlns="c3c931df-244e-4674-8ad4-77f222d4104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B61D9A977BD4DA775CE36C49F82E7" ma:contentTypeVersion="23" ma:contentTypeDescription="Create a new document." ma:contentTypeScope="" ma:versionID="4c12d0ee02d39fd2bb480bfa6b8c1411">
  <xsd:schema xmlns:xsd="http://www.w3.org/2001/XMLSchema" xmlns:xs="http://www.w3.org/2001/XMLSchema" xmlns:p="http://schemas.microsoft.com/office/2006/metadata/properties" xmlns:ns2="c3c931df-244e-4674-8ad4-77f222d4104a" xmlns:ns3="3682f449-dd96-443d-b3ab-a785382ec258" targetNamespace="http://schemas.microsoft.com/office/2006/metadata/properties" ma:root="true" ma:fieldsID="88ade9c6b7df029c566c37b417f36679" ns2:_="" ns3:_="">
    <xsd:import namespace="c3c931df-244e-4674-8ad4-77f222d4104a"/>
    <xsd:import namespace="3682f449-dd96-443d-b3ab-a785382ec2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ObjectDetectorVersions" minOccurs="0"/>
                <xsd:element ref="ns2:Division" minOccurs="0"/>
                <xsd:element ref="ns2:DateSigned" minOccurs="0"/>
                <xsd:element ref="ns2:Validthrough" minOccurs="0"/>
                <xsd:element ref="ns2:AgreementDescription" minOccurs="0"/>
                <xsd:element ref="ns2:AgreementType" minOccurs="0"/>
                <xsd:element ref="ns2:PrimarySignature" minOccurs="0"/>
                <xsd:element ref="ns2:MediaServiceSearchProperties" minOccurs="0"/>
                <xsd:element ref="ns2:PartnerOrganiz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c931df-244e-4674-8ad4-77f222d410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f9eb18d0-8512-43c1-978b-efa5dabb07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Division" ma:index="21" nillable="true" ma:displayName="Division" ma:format="Dropdown" ma:internalName="Division">
      <xsd:simpleType>
        <xsd:restriction base="dms:Choice">
          <xsd:enumeration value="Air Management Services"/>
          <xsd:enumeration value="Ambulatory Health Services"/>
          <xsd:enumeration value="Chronic Disease and Injury Prevention"/>
          <xsd:enumeration value="Disease Control"/>
          <xsd:enumeration value="Environmental Health Services"/>
          <xsd:enumeration value="Health Commissioner's Office"/>
          <xsd:enumeration value="HIV Health"/>
          <xsd:enumeration value="Maternal, Child, and Family Health"/>
          <xsd:enumeration value="Medical Examiner's Office"/>
          <xsd:enumeration value="Substance Use Prevention and Harm Reduction"/>
        </xsd:restriction>
      </xsd:simpleType>
    </xsd:element>
    <xsd:element name="DateSigned" ma:index="22" nillable="true" ma:displayName="Date Signed" ma:format="DateOnly" ma:internalName="DateSigned">
      <xsd:simpleType>
        <xsd:restriction base="dms:DateTime"/>
      </xsd:simpleType>
    </xsd:element>
    <xsd:element name="Validthrough" ma:index="23" nillable="true" ma:displayName="Valid through" ma:format="DateOnly" ma:internalName="Validthrough">
      <xsd:simpleType>
        <xsd:restriction base="dms:DateTime"/>
      </xsd:simpleType>
    </xsd:element>
    <xsd:element name="AgreementDescription" ma:index="24" nillable="true" ma:displayName="Agreement Description" ma:format="Dropdown" ma:internalName="AgreementDescription">
      <xsd:simpleType>
        <xsd:restriction base="dms:Note">
          <xsd:maxLength value="255"/>
        </xsd:restriction>
      </xsd:simpleType>
    </xsd:element>
    <xsd:element name="AgreementType" ma:index="25" nillable="true" ma:displayName="Agreement Type" ma:format="Dropdown" ma:internalName="AgreementType">
      <xsd:simpleType>
        <xsd:restriction base="dms:Choice">
          <xsd:enumeration value="DUA"/>
          <xsd:enumeration value="DLA"/>
          <xsd:enumeration value="MOU"/>
          <xsd:enumeration value="LLA"/>
          <xsd:enumeration value="Amendment"/>
          <xsd:enumeration value="Choice 6"/>
        </xsd:restriction>
      </xsd:simpleType>
    </xsd:element>
    <xsd:element name="PrimarySignature" ma:index="26" nillable="true" ma:displayName="Primary Signature" ma:format="Dropdown" ma:internalName="PrimarySignature">
      <xsd:simpleType>
        <xsd:restriction base="dms:Choice">
          <xsd:enumeration value="Dr. Bettigole"/>
          <xsd:enumeration value="Dr. Franklin"/>
          <xsd:enumeration value="Palak Raval-Nelson"/>
          <xsd:enumeration value="Tom Farley"/>
        </xsd:restriction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artnerOrganization" ma:index="28" nillable="true" ma:displayName="Partner Organization" ma:format="Dropdown" ma:internalName="PartnerOrganiza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82f449-dd96-443d-b3ab-a785382ec25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3211d514-f711-4d57-b558-84db361f7363}" ma:internalName="TaxCatchAll" ma:showField="CatchAllData" ma:web="3682f449-dd96-443d-b3ab-a785382ec2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CA9426-3DDF-4AA8-AC09-C3781B8E2B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C11642-E857-4EA9-9E26-5EAC871A73BB}">
  <ds:schemaRefs>
    <ds:schemaRef ds:uri="c3c931df-244e-4674-8ad4-77f222d4104a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3682f449-dd96-443d-b3ab-a785382ec258"/>
    <ds:schemaRef ds:uri="http://purl.org/dc/terms/"/>
    <ds:schemaRef ds:uri="http://schemas.microsoft.com/office/2006/metadata/properties"/>
    <ds:schemaRef ds:uri="http://purl.org/dc/dcmitype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6197DE2-9113-4C91-A9D0-30CB56BC96A3}">
  <ds:schemaRefs>
    <ds:schemaRef ds:uri="3682f449-dd96-443d-b3ab-a785382ec258"/>
    <ds:schemaRef ds:uri="c3c931df-244e-4674-8ad4-77f222d410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1065</Words>
  <Application>Microsoft Office PowerPoint</Application>
  <PresentationFormat>Widescreen</PresentationFormat>
  <Paragraphs>134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Types of Contracts</vt:lpstr>
      <vt:lpstr>Steps in Contract Development</vt:lpstr>
      <vt:lpstr>eContract Philly Website and Intranet Contracting Resources</vt:lpstr>
      <vt:lpstr>Contract Drafting Methods</vt:lpstr>
      <vt:lpstr>PowerPoint Presentation</vt:lpstr>
      <vt:lpstr>Scope of Services Template</vt:lpstr>
      <vt:lpstr>ACIS Workflow  Steps Department Draft/ Non Advertised Contract </vt:lpstr>
      <vt:lpstr>ACIS Workflow Steps Law Draft/Advertised Contract</vt:lpstr>
      <vt:lpstr>ACIS Workflow Steps Unadvertised MP</vt:lpstr>
      <vt:lpstr>Contract Renewals/Amendments</vt:lpstr>
      <vt:lpstr>Conformed Contract</vt:lpstr>
      <vt:lpstr>Exceptions to the General Provisions/ Terms and Conditions </vt:lpstr>
      <vt:lpstr>Fiscal Topics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Todd</dc:creator>
  <cp:lastModifiedBy>Frank Franklin</cp:lastModifiedBy>
  <cp:revision>5</cp:revision>
  <cp:lastPrinted>2024-06-05T11:15:01Z</cp:lastPrinted>
  <dcterms:created xsi:type="dcterms:W3CDTF">2024-05-24T19:59:39Z</dcterms:created>
  <dcterms:modified xsi:type="dcterms:W3CDTF">2024-09-27T11:54:52Z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0x010100873B61D9A977BD4DA775CE36C49F82E7</vt:lpwstr>
  </property>
  <property fmtid="{D5CDD505-2E9C-101B-9397-08002B2CF9AE}" pid="3" name="MediaServiceImageTags">
    <vt:lpwstr/>
  </property>
</Properties>
</file>